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19"/>
  </p:notesMasterIdLst>
  <p:sldIdLst>
    <p:sldId id="256" r:id="rId6"/>
    <p:sldId id="301" r:id="rId7"/>
    <p:sldId id="257" r:id="rId8"/>
    <p:sldId id="274" r:id="rId9"/>
    <p:sldId id="312" r:id="rId10"/>
    <p:sldId id="307" r:id="rId11"/>
    <p:sldId id="268" r:id="rId12"/>
    <p:sldId id="270" r:id="rId13"/>
    <p:sldId id="278" r:id="rId14"/>
    <p:sldId id="297" r:id="rId15"/>
    <p:sldId id="298" r:id="rId16"/>
    <p:sldId id="295"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CC99"/>
    <a:srgbClr val="FF9999"/>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Breakdown of Heritage Institutions</c:v>
                </c:pt>
              </c:strCache>
            </c:strRef>
          </c:tx>
          <c:spPr>
            <a:ln w="19050">
              <a:solidFill>
                <a:schemeClr val="bg1"/>
              </a:solidFill>
            </a:ln>
          </c:spPr>
          <c:dPt>
            <c:idx val="0"/>
            <c:bubble3D val="0"/>
            <c:spPr>
              <a:solidFill>
                <a:schemeClr val="accent6">
                  <a:alpha val="50000"/>
                </a:schemeClr>
              </a:solidFill>
              <a:ln w="1905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64D-48F7-B303-C08689F4AF03}"/>
              </c:ext>
            </c:extLst>
          </c:dPt>
          <c:dPt>
            <c:idx val="1"/>
            <c:bubble3D val="0"/>
            <c:spPr>
              <a:solidFill>
                <a:schemeClr val="accent3">
                  <a:alpha val="50000"/>
                </a:schemeClr>
              </a:solidFill>
              <a:ln w="1905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4D-48F7-B303-C08689F4AF03}"/>
              </c:ext>
            </c:extLst>
          </c:dPt>
          <c:dPt>
            <c:idx val="2"/>
            <c:bubble3D val="0"/>
            <c:spPr>
              <a:solidFill>
                <a:schemeClr val="accent5">
                  <a:alpha val="52000"/>
                </a:schemeClr>
              </a:solidFill>
              <a:ln w="1905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64D-48F7-B303-C08689F4AF03}"/>
              </c:ext>
            </c:extLst>
          </c:dPt>
          <c:dPt>
            <c:idx val="3"/>
            <c:bubble3D val="0"/>
            <c:spPr>
              <a:solidFill>
                <a:srgbClr val="991324">
                  <a:alpha val="50000"/>
                </a:srgbClr>
              </a:solidFill>
              <a:ln w="1905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64D-48F7-B303-C08689F4AF03}"/>
              </c:ext>
            </c:extLst>
          </c:dPt>
          <c:dPt>
            <c:idx val="4"/>
            <c:bubble3D val="0"/>
            <c:spPr>
              <a:solidFill>
                <a:schemeClr val="accent1">
                  <a:alpha val="50000"/>
                </a:schemeClr>
              </a:solidFill>
              <a:ln w="1905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64D-48F7-B303-C08689F4AF03}"/>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9144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Historic Sites</c:v>
                </c:pt>
                <c:pt idx="1">
                  <c:v>Archives</c:v>
                </c:pt>
                <c:pt idx="2">
                  <c:v>Museums</c:v>
                </c:pt>
                <c:pt idx="3">
                  <c:v>Art Galleries</c:v>
                </c:pt>
                <c:pt idx="4">
                  <c:v>Zoos and Botanical Gardens</c:v>
                </c:pt>
              </c:strCache>
            </c:strRef>
          </c:cat>
          <c:val>
            <c:numRef>
              <c:f>Sheet1!$B$2:$B$6</c:f>
              <c:numCache>
                <c:formatCode>General</c:formatCode>
                <c:ptCount val="5"/>
                <c:pt idx="0">
                  <c:v>434</c:v>
                </c:pt>
                <c:pt idx="1">
                  <c:v>329</c:v>
                </c:pt>
                <c:pt idx="2">
                  <c:v>1536</c:v>
                </c:pt>
                <c:pt idx="3">
                  <c:v>277</c:v>
                </c:pt>
                <c:pt idx="4">
                  <c:v>111</c:v>
                </c:pt>
              </c:numCache>
            </c:numRef>
          </c:val>
          <c:extLst>
            <c:ext xmlns:c16="http://schemas.microsoft.com/office/drawing/2014/chart" uri="{C3380CC4-5D6E-409C-BE32-E72D297353CC}">
              <c16:uniqueId val="{0000000A-864D-48F7-B303-C08689F4AF0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wrap="square" anchor="ctr" anchorCtr="1"/>
          <a:lstStyle/>
          <a:p>
            <a:pPr>
              <a:defRPr sz="1100" b="0" i="0" u="none" strike="noStrike" kern="0" spc="0" baseline="0">
                <a:solidFill>
                  <a:schemeClr val="dk1">
                    <a:lumMod val="75000"/>
                    <a:lumOff val="25000"/>
                  </a:schemeClr>
                </a:solidFill>
                <a:latin typeface="Calibri" panose="020F0502020204030204" pitchFamily="34" charset="0"/>
                <a:ea typeface="+mn-ea"/>
                <a:cs typeface="+mn-cs"/>
              </a:defRPr>
            </a:pPr>
            <a:endParaRPr lang="en-US"/>
          </a:p>
        </c:txPr>
      </c:legendEntry>
      <c:legendEntry>
        <c:idx val="1"/>
        <c:txPr>
          <a:bodyPr rot="0" spcFirstLastPara="1" vertOverflow="ellipsis" wrap="square" anchor="ctr" anchorCtr="1"/>
          <a:lstStyle/>
          <a:p>
            <a:pPr>
              <a:defRPr sz="1100" b="0" i="0" u="none" strike="noStrike" kern="0" baseline="0">
                <a:solidFill>
                  <a:schemeClr val="dk1">
                    <a:lumMod val="75000"/>
                    <a:lumOff val="25000"/>
                  </a:schemeClr>
                </a:solidFill>
                <a:latin typeface="Calibri" panose="020F0502020204030204" pitchFamily="34" charset="0"/>
                <a:ea typeface="+mn-ea"/>
                <a:cs typeface="+mn-cs"/>
              </a:defRPr>
            </a:pPr>
            <a:endParaRPr lang="en-US"/>
          </a:p>
        </c:txPr>
      </c:legendEntry>
      <c:legendEntry>
        <c:idx val="2"/>
        <c:txPr>
          <a:bodyPr rot="0" spcFirstLastPara="1" vertOverflow="ellipsis" wrap="square" anchor="ctr" anchorCtr="1"/>
          <a:lstStyle/>
          <a:p>
            <a:pPr>
              <a:defRPr sz="1100" b="0" i="0" u="none" strike="noStrike" kern="0" baseline="0">
                <a:solidFill>
                  <a:schemeClr val="dk1">
                    <a:lumMod val="75000"/>
                    <a:lumOff val="25000"/>
                  </a:schemeClr>
                </a:solidFill>
                <a:latin typeface="Calibri" panose="020F0502020204030204" pitchFamily="34" charset="0"/>
                <a:ea typeface="+mn-ea"/>
                <a:cs typeface="+mn-cs"/>
              </a:defRPr>
            </a:pPr>
            <a:endParaRPr lang="en-US"/>
          </a:p>
        </c:txPr>
      </c:legendEntry>
      <c:legendEntry>
        <c:idx val="3"/>
        <c:txPr>
          <a:bodyPr rot="0" spcFirstLastPara="1" vertOverflow="ellipsis" wrap="square" anchor="ctr" anchorCtr="1"/>
          <a:lstStyle/>
          <a:p>
            <a:pPr>
              <a:defRPr sz="1100" b="0" i="0" u="none" strike="noStrike" kern="0" baseline="0">
                <a:solidFill>
                  <a:schemeClr val="dk1">
                    <a:lumMod val="75000"/>
                    <a:lumOff val="25000"/>
                  </a:schemeClr>
                </a:solidFill>
                <a:latin typeface="Calibri" panose="020F0502020204030204" pitchFamily="34" charset="0"/>
                <a:ea typeface="+mn-ea"/>
                <a:cs typeface="+mn-cs"/>
              </a:defRPr>
            </a:pPr>
            <a:endParaRPr lang="en-US"/>
          </a:p>
        </c:txPr>
      </c:legendEntry>
      <c:legendEntry>
        <c:idx val="4"/>
        <c:txPr>
          <a:bodyPr rot="0" spcFirstLastPara="1" vertOverflow="ellipsis" wrap="square" anchor="ctr" anchorCtr="1"/>
          <a:lstStyle/>
          <a:p>
            <a:pPr>
              <a:defRPr sz="1100" b="0" i="0" u="none" strike="noStrike" kern="0" baseline="0">
                <a:solidFill>
                  <a:schemeClr val="dk1">
                    <a:lumMod val="75000"/>
                    <a:lumOff val="25000"/>
                  </a:schemeClr>
                </a:solidFill>
                <a:latin typeface="Calibri" panose="020F0502020204030204" pitchFamily="34" charset="0"/>
                <a:ea typeface="+mn-ea"/>
                <a:cs typeface="+mn-cs"/>
              </a:defRPr>
            </a:pPr>
            <a:endParaRPr lang="en-US"/>
          </a:p>
        </c:txPr>
      </c:legendEntry>
      <c:layout>
        <c:manualLayout>
          <c:xMode val="edge"/>
          <c:yMode val="edge"/>
          <c:x val="0.63302603011012359"/>
          <c:y val="0.18783137818588844"/>
          <c:w val="0.3285966498608901"/>
          <c:h val="0.78535808293637566"/>
        </c:manualLayout>
      </c:layout>
      <c:overlay val="0"/>
      <c:spPr>
        <a:noFill/>
        <a:ln>
          <a:noFill/>
        </a:ln>
        <a:effectLst/>
      </c:spPr>
      <c:txPr>
        <a:bodyPr rot="0" spcFirstLastPara="1" vertOverflow="ellipsis" wrap="square" anchor="ctr" anchorCtr="1"/>
        <a:lstStyle/>
        <a:p>
          <a:pPr>
            <a:defRPr sz="1100" b="0" i="0" u="none" strike="noStrike" kern="1100" baseline="0">
              <a:solidFill>
                <a:schemeClr val="dk1">
                  <a:lumMod val="75000"/>
                  <a:lumOff val="25000"/>
                </a:schemeClr>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dirty="0"/>
              <a:t>$2.6 BILLION IN REVENUE</a:t>
            </a:r>
            <a:r>
              <a:rPr lang="en-CA" b="1" baseline="0" dirty="0"/>
              <a:t>, BY SIZE OF ORGANIZATION: 2017</a:t>
            </a:r>
            <a:endParaRPr lang="en-CA" b="1" dirty="0"/>
          </a:p>
        </c:rich>
      </c:tx>
      <c:layout>
        <c:manualLayout>
          <c:xMode val="edge"/>
          <c:yMode val="edge"/>
          <c:x val="0.13600681325587841"/>
          <c:y val="2.6885770406105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42372819339867"/>
          <c:y val="0.23434905206612663"/>
          <c:w val="0.72321224017832386"/>
          <c:h val="0.51354643029975866"/>
        </c:manualLayout>
      </c:layout>
      <c:barChart>
        <c:barDir val="col"/>
        <c:grouping val="clustered"/>
        <c:varyColors val="0"/>
        <c:ser>
          <c:idx val="0"/>
          <c:order val="0"/>
          <c:tx>
            <c:strRef>
              <c:f>'Rev Exp by size '!$A$31</c:f>
              <c:strCache>
                <c:ptCount val="1"/>
                <c:pt idx="0">
                  <c:v>Total Revenues</c:v>
                </c:pt>
              </c:strCache>
            </c:strRef>
          </c:tx>
          <c:spPr>
            <a:solidFill>
              <a:schemeClr val="tx1">
                <a:lumMod val="60000"/>
                <a:lumOff val="40000"/>
              </a:schemeClr>
            </a:solidFill>
            <a:ln>
              <a:solidFill>
                <a:schemeClr val="tx1">
                  <a:lumMod val="75000"/>
                </a:schemeClr>
              </a:solidFill>
            </a:ln>
            <a:effectLst>
              <a:glow rad="50800">
                <a:schemeClr val="accent1">
                  <a:alpha val="18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Exp by size '!$B$30:$D$30</c:f>
              <c:strCache>
                <c:ptCount val="3"/>
                <c:pt idx="0">
                  <c:v>Small Heritage Instiutions (under $100K)</c:v>
                </c:pt>
                <c:pt idx="1">
                  <c:v>Medium Heritage Institutions ($100K - $999K)</c:v>
                </c:pt>
                <c:pt idx="2">
                  <c:v>Large Heritage Institutions ($1M and over)</c:v>
                </c:pt>
              </c:strCache>
            </c:strRef>
          </c:cat>
          <c:val>
            <c:numRef>
              <c:f>'Rev Exp by size '!$B$31:$D$31</c:f>
              <c:numCache>
                <c:formatCode>"$"#,##0</c:formatCode>
                <c:ptCount val="3"/>
                <c:pt idx="0">
                  <c:v>73677000.478358999</c:v>
                </c:pt>
                <c:pt idx="1">
                  <c:v>405201000.87645102</c:v>
                </c:pt>
                <c:pt idx="2">
                  <c:v>2141177000.61724</c:v>
                </c:pt>
              </c:numCache>
            </c:numRef>
          </c:val>
          <c:extLst>
            <c:ext xmlns:c16="http://schemas.microsoft.com/office/drawing/2014/chart" uri="{C3380CC4-5D6E-409C-BE32-E72D297353CC}">
              <c16:uniqueId val="{00000000-B6B2-4BB4-8411-7674ACF57087}"/>
            </c:ext>
          </c:extLst>
        </c:ser>
        <c:dLbls>
          <c:showLegendKey val="0"/>
          <c:showVal val="0"/>
          <c:showCatName val="0"/>
          <c:showSerName val="0"/>
          <c:showPercent val="0"/>
          <c:showBubbleSize val="0"/>
        </c:dLbls>
        <c:gapWidth val="146"/>
        <c:axId val="265267856"/>
        <c:axId val="265261200"/>
      </c:barChart>
      <c:catAx>
        <c:axId val="2652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5261200"/>
        <c:crosses val="autoZero"/>
        <c:auto val="1"/>
        <c:lblAlgn val="ctr"/>
        <c:lblOffset val="100"/>
        <c:noMultiLvlLbl val="0"/>
      </c:catAx>
      <c:valAx>
        <c:axId val="265261200"/>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26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6417504561417E-2"/>
          <c:y val="7.6321855518402204E-2"/>
          <c:w val="0.88039097761899754"/>
          <c:h val="0.77782929486612562"/>
        </c:manualLayout>
      </c:layout>
      <c:lineChart>
        <c:grouping val="standard"/>
        <c:varyColors val="0"/>
        <c:ser>
          <c:idx val="1"/>
          <c:order val="1"/>
          <c:tx>
            <c:strRef>
              <c:f>Sheet2!$A$5</c:f>
              <c:strCache>
                <c:ptCount val="1"/>
                <c:pt idx="0">
                  <c:v>Culture heritage Jobs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7"/>
            <c:marker>
              <c:symbol val="circle"/>
              <c:size val="5"/>
              <c:spPr>
                <a:solidFill>
                  <a:schemeClr val="accent2"/>
                </a:solidFill>
                <a:ln w="60325">
                  <a:solidFill>
                    <a:schemeClr val="accent2"/>
                  </a:solidFill>
                </a:ln>
                <a:effectLst/>
              </c:spPr>
            </c:marker>
            <c:bubble3D val="0"/>
            <c:extLst>
              <c:ext xmlns:c16="http://schemas.microsoft.com/office/drawing/2014/chart" uri="{C3380CC4-5D6E-409C-BE32-E72D297353CC}">
                <c16:uniqueId val="{00000000-0E7B-4B05-BDF5-A3329BA4A7F8}"/>
              </c:ext>
            </c:extLst>
          </c:dPt>
          <c:dPt>
            <c:idx val="16"/>
            <c:marker>
              <c:symbol val="circle"/>
              <c:size val="5"/>
              <c:spPr>
                <a:solidFill>
                  <a:schemeClr val="accent2"/>
                </a:solidFill>
                <a:ln w="60325">
                  <a:solidFill>
                    <a:schemeClr val="accent2"/>
                  </a:solidFill>
                </a:ln>
                <a:effectLst/>
              </c:spPr>
            </c:marker>
            <c:bubble3D val="0"/>
            <c:extLst>
              <c:ext xmlns:c16="http://schemas.microsoft.com/office/drawing/2014/chart" uri="{C3380CC4-5D6E-409C-BE32-E72D297353CC}">
                <c16:uniqueId val="{00000001-0E7B-4B05-BDF5-A3329BA4A7F8}"/>
              </c:ext>
            </c:extLst>
          </c:dPt>
          <c:dLbls>
            <c:dLbl>
              <c:idx val="7"/>
              <c:layout>
                <c:manualLayout>
                  <c:x val="-4.6056419113413932E-2"/>
                  <c:y val="-7.2533321149258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7B-4B05-BDF5-A3329BA4A7F8}"/>
                </c:ext>
              </c:extLst>
            </c:dLbl>
            <c:dLbl>
              <c:idx val="16"/>
              <c:layout>
                <c:manualLayout>
                  <c:x val="-3.6845044859638326E-2"/>
                  <c:y val="-5.7681618121637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7B-4B05-BDF5-A3329BA4A7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Sheet2!$B$3:$R$3</c:f>
              <c:strCache>
                <c:ptCount val="17"/>
                <c:pt idx="0">
                  <c:v>Q1 2018</c:v>
                </c:pt>
                <c:pt idx="1">
                  <c:v>Q2 </c:v>
                </c:pt>
                <c:pt idx="2">
                  <c:v>Q3 </c:v>
                </c:pt>
                <c:pt idx="3">
                  <c:v>Q4 </c:v>
                </c:pt>
                <c:pt idx="4">
                  <c:v>Q1 2019</c:v>
                </c:pt>
                <c:pt idx="5">
                  <c:v>Q2 </c:v>
                </c:pt>
                <c:pt idx="6">
                  <c:v>Q3 </c:v>
                </c:pt>
                <c:pt idx="7">
                  <c:v>Q4 </c:v>
                </c:pt>
                <c:pt idx="8">
                  <c:v>Q1 2020</c:v>
                </c:pt>
                <c:pt idx="9">
                  <c:v>Q2 </c:v>
                </c:pt>
                <c:pt idx="10">
                  <c:v>Q3 </c:v>
                </c:pt>
                <c:pt idx="11">
                  <c:v>Q4 </c:v>
                </c:pt>
                <c:pt idx="12">
                  <c:v>Q1 2021</c:v>
                </c:pt>
                <c:pt idx="13">
                  <c:v>Q2 </c:v>
                </c:pt>
                <c:pt idx="14">
                  <c:v>Q3 </c:v>
                </c:pt>
                <c:pt idx="15">
                  <c:v>Q4 </c:v>
                </c:pt>
                <c:pt idx="16">
                  <c:v>Q1 2022</c:v>
                </c:pt>
              </c:strCache>
            </c:strRef>
          </c:cat>
          <c:val>
            <c:numRef>
              <c:f>Sheet2!$B$5:$R$5</c:f>
              <c:numCache>
                <c:formatCode>#,##0</c:formatCode>
                <c:ptCount val="17"/>
                <c:pt idx="0">
                  <c:v>11291</c:v>
                </c:pt>
                <c:pt idx="1">
                  <c:v>11377</c:v>
                </c:pt>
                <c:pt idx="2">
                  <c:v>11369</c:v>
                </c:pt>
                <c:pt idx="3">
                  <c:v>11336</c:v>
                </c:pt>
                <c:pt idx="4">
                  <c:v>11479</c:v>
                </c:pt>
                <c:pt idx="5">
                  <c:v>11676</c:v>
                </c:pt>
                <c:pt idx="6">
                  <c:v>11862</c:v>
                </c:pt>
                <c:pt idx="7">
                  <c:v>12031</c:v>
                </c:pt>
                <c:pt idx="8">
                  <c:v>11758</c:v>
                </c:pt>
                <c:pt idx="9">
                  <c:v>7148</c:v>
                </c:pt>
                <c:pt idx="10">
                  <c:v>7740</c:v>
                </c:pt>
                <c:pt idx="11">
                  <c:v>8187</c:v>
                </c:pt>
                <c:pt idx="12">
                  <c:v>8342</c:v>
                </c:pt>
                <c:pt idx="13">
                  <c:v>8133</c:v>
                </c:pt>
                <c:pt idx="14">
                  <c:v>8683</c:v>
                </c:pt>
                <c:pt idx="15">
                  <c:v>9514</c:v>
                </c:pt>
                <c:pt idx="16">
                  <c:v>9467</c:v>
                </c:pt>
              </c:numCache>
            </c:numRef>
          </c:val>
          <c:smooth val="0"/>
          <c:extLst>
            <c:ext xmlns:c16="http://schemas.microsoft.com/office/drawing/2014/chart" uri="{C3380CC4-5D6E-409C-BE32-E72D297353CC}">
              <c16:uniqueId val="{00000002-0E7B-4B05-BDF5-A3329BA4A7F8}"/>
            </c:ext>
          </c:extLst>
        </c:ser>
        <c:dLbls>
          <c:showLegendKey val="0"/>
          <c:showVal val="0"/>
          <c:showCatName val="0"/>
          <c:showSerName val="0"/>
          <c:showPercent val="0"/>
          <c:showBubbleSize val="0"/>
        </c:dLbls>
        <c:marker val="1"/>
        <c:smooth val="0"/>
        <c:axId val="556540607"/>
        <c:axId val="556544351"/>
      </c:lineChart>
      <c:lineChart>
        <c:grouping val="standard"/>
        <c:varyColors val="0"/>
        <c:ser>
          <c:idx val="0"/>
          <c:order val="0"/>
          <c:tx>
            <c:strRef>
              <c:f>Sheet2!$A$4</c:f>
              <c:strCache>
                <c:ptCount val="1"/>
                <c:pt idx="0">
                  <c:v>Culture heritage GDP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7"/>
            <c:marker>
              <c:symbol val="circle"/>
              <c:size val="5"/>
              <c:spPr>
                <a:solidFill>
                  <a:schemeClr val="accent1"/>
                </a:solidFill>
                <a:ln w="60325">
                  <a:solidFill>
                    <a:schemeClr val="accent1"/>
                  </a:solidFill>
                </a:ln>
                <a:effectLst>
                  <a:glow>
                    <a:schemeClr val="accent1">
                      <a:alpha val="40000"/>
                    </a:schemeClr>
                  </a:glow>
                </a:effectLst>
              </c:spPr>
            </c:marker>
            <c:bubble3D val="0"/>
            <c:spPr>
              <a:ln w="28575" cap="rnd">
                <a:solidFill>
                  <a:schemeClr val="accent1"/>
                </a:solidFill>
                <a:round/>
              </a:ln>
              <a:effectLst>
                <a:glow>
                  <a:schemeClr val="accent1">
                    <a:alpha val="40000"/>
                  </a:schemeClr>
                </a:glow>
              </a:effectLst>
            </c:spPr>
            <c:extLst>
              <c:ext xmlns:c16="http://schemas.microsoft.com/office/drawing/2014/chart" uri="{C3380CC4-5D6E-409C-BE32-E72D297353CC}">
                <c16:uniqueId val="{00000004-0E7B-4B05-BDF5-A3329BA4A7F8}"/>
              </c:ext>
            </c:extLst>
          </c:dPt>
          <c:dPt>
            <c:idx val="16"/>
            <c:marker>
              <c:symbol val="circle"/>
              <c:size val="5"/>
              <c:spPr>
                <a:solidFill>
                  <a:schemeClr val="accent1"/>
                </a:solidFill>
                <a:ln w="60325">
                  <a:solidFill>
                    <a:schemeClr val="accent1"/>
                  </a:solidFill>
                </a:ln>
                <a:effectLst/>
              </c:spPr>
            </c:marker>
            <c:bubble3D val="0"/>
            <c:extLst>
              <c:ext xmlns:c16="http://schemas.microsoft.com/office/drawing/2014/chart" uri="{C3380CC4-5D6E-409C-BE32-E72D297353CC}">
                <c16:uniqueId val="{00000005-0E7B-4B05-BDF5-A3329BA4A7F8}"/>
              </c:ext>
            </c:extLst>
          </c:dPt>
          <c:dLbls>
            <c:dLbl>
              <c:idx val="7"/>
              <c:layout>
                <c:manualLayout>
                  <c:x val="-5.5267702936096806E-2"/>
                  <c:y val="-5.9733323299389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7B-4B05-BDF5-A3329BA4A7F8}"/>
                </c:ext>
              </c:extLst>
            </c:dLbl>
            <c:dLbl>
              <c:idx val="16"/>
              <c:layout>
                <c:manualLayout>
                  <c:x val="-3.2239531826141962E-2"/>
                  <c:y val="-6.5702226629609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7B-4B05-BDF5-A3329BA4A7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Sheet2!$B$3:$R$3</c:f>
              <c:strCache>
                <c:ptCount val="17"/>
                <c:pt idx="0">
                  <c:v>Q1 2018</c:v>
                </c:pt>
                <c:pt idx="1">
                  <c:v>Q2 </c:v>
                </c:pt>
                <c:pt idx="2">
                  <c:v>Q3 </c:v>
                </c:pt>
                <c:pt idx="3">
                  <c:v>Q4 </c:v>
                </c:pt>
                <c:pt idx="4">
                  <c:v>Q1 2019</c:v>
                </c:pt>
                <c:pt idx="5">
                  <c:v>Q2 </c:v>
                </c:pt>
                <c:pt idx="6">
                  <c:v>Q3 </c:v>
                </c:pt>
                <c:pt idx="7">
                  <c:v>Q4 </c:v>
                </c:pt>
                <c:pt idx="8">
                  <c:v>Q1 2020</c:v>
                </c:pt>
                <c:pt idx="9">
                  <c:v>Q2 </c:v>
                </c:pt>
                <c:pt idx="10">
                  <c:v>Q3 </c:v>
                </c:pt>
                <c:pt idx="11">
                  <c:v>Q4 </c:v>
                </c:pt>
                <c:pt idx="12">
                  <c:v>Q1 2021</c:v>
                </c:pt>
                <c:pt idx="13">
                  <c:v>Q2 </c:v>
                </c:pt>
                <c:pt idx="14">
                  <c:v>Q3 </c:v>
                </c:pt>
                <c:pt idx="15">
                  <c:v>Q4 </c:v>
                </c:pt>
                <c:pt idx="16">
                  <c:v>Q1 2022</c:v>
                </c:pt>
              </c:strCache>
            </c:strRef>
          </c:cat>
          <c:val>
            <c:numRef>
              <c:f>Sheet2!$B$4:$R$4</c:f>
              <c:numCache>
                <c:formatCode>#,##0</c:formatCode>
                <c:ptCount val="17"/>
                <c:pt idx="0">
                  <c:v>111108</c:v>
                </c:pt>
                <c:pt idx="1">
                  <c:v>112215</c:v>
                </c:pt>
                <c:pt idx="2">
                  <c:v>110223</c:v>
                </c:pt>
                <c:pt idx="3">
                  <c:v>113550</c:v>
                </c:pt>
                <c:pt idx="4">
                  <c:v>115633</c:v>
                </c:pt>
                <c:pt idx="5">
                  <c:v>114912</c:v>
                </c:pt>
                <c:pt idx="6">
                  <c:v>115652</c:v>
                </c:pt>
                <c:pt idx="7">
                  <c:v>119156</c:v>
                </c:pt>
                <c:pt idx="8">
                  <c:v>114110</c:v>
                </c:pt>
                <c:pt idx="9">
                  <c:v>67239</c:v>
                </c:pt>
                <c:pt idx="10">
                  <c:v>74408</c:v>
                </c:pt>
                <c:pt idx="11">
                  <c:v>78439</c:v>
                </c:pt>
                <c:pt idx="12">
                  <c:v>76252</c:v>
                </c:pt>
                <c:pt idx="13">
                  <c:v>73709</c:v>
                </c:pt>
                <c:pt idx="14">
                  <c:v>83575</c:v>
                </c:pt>
                <c:pt idx="15">
                  <c:v>92465</c:v>
                </c:pt>
                <c:pt idx="16">
                  <c:v>87726</c:v>
                </c:pt>
              </c:numCache>
            </c:numRef>
          </c:val>
          <c:smooth val="0"/>
          <c:extLst>
            <c:ext xmlns:c16="http://schemas.microsoft.com/office/drawing/2014/chart" uri="{C3380CC4-5D6E-409C-BE32-E72D297353CC}">
              <c16:uniqueId val="{00000006-0E7B-4B05-BDF5-A3329BA4A7F8}"/>
            </c:ext>
          </c:extLst>
        </c:ser>
        <c:dLbls>
          <c:showLegendKey val="0"/>
          <c:showVal val="0"/>
          <c:showCatName val="0"/>
          <c:showSerName val="0"/>
          <c:showPercent val="0"/>
          <c:showBubbleSize val="0"/>
        </c:dLbls>
        <c:marker val="1"/>
        <c:smooth val="0"/>
        <c:axId val="295655391"/>
        <c:axId val="295662463"/>
      </c:lineChart>
      <c:catAx>
        <c:axId val="556540607"/>
        <c:scaling>
          <c:orientation val="minMax"/>
        </c:scaling>
        <c:delete val="0"/>
        <c:axPos val="b"/>
        <c:numFmt formatCode="General" sourceLinked="1"/>
        <c:majorTickMark val="in"/>
        <c:minorTickMark val="none"/>
        <c:tickLblPos val="nextTo"/>
        <c:spPr>
          <a:noFill/>
          <a:ln w="44450" cap="rnd" cmpd="sng" algn="ctr">
            <a:gradFill flip="none" rotWithShape="1">
              <a:gsLst>
                <a:gs pos="0">
                  <a:schemeClr val="accent1">
                    <a:lumMod val="5000"/>
                    <a:lumOff val="95000"/>
                  </a:schemeClr>
                </a:gs>
                <a:gs pos="12000">
                  <a:schemeClr val="accent1">
                    <a:lumMod val="30000"/>
                    <a:lumOff val="70000"/>
                  </a:schemeClr>
                </a:gs>
              </a:gsLst>
              <a:lin ang="2700000" scaled="1"/>
              <a:tileRect/>
            </a:gradFill>
            <a:prstDash val="solid"/>
            <a:round/>
            <a:headEnd type="none"/>
            <a:tailEnd type="none"/>
          </a:ln>
          <a:effectLst/>
        </c:spPr>
        <c:txPr>
          <a:bodyPr rot="-60000000" spcFirstLastPara="1" vertOverflow="ellipsis" vert="horz" wrap="square" anchor="ctr" anchorCtr="1"/>
          <a:lstStyle/>
          <a:p>
            <a:pPr>
              <a:defRPr sz="900" b="1" i="0" u="none" strike="noStrike" kern="1200" baseline="0">
                <a:solidFill>
                  <a:schemeClr val="accent6">
                    <a:lumMod val="60000"/>
                    <a:lumOff val="40000"/>
                  </a:schemeClr>
                </a:solidFill>
                <a:latin typeface="+mn-lt"/>
                <a:ea typeface="+mn-ea"/>
                <a:cs typeface="+mn-cs"/>
              </a:defRPr>
            </a:pPr>
            <a:endParaRPr lang="en-US"/>
          </a:p>
        </c:txPr>
        <c:crossAx val="556544351"/>
        <c:crosses val="autoZero"/>
        <c:auto val="1"/>
        <c:lblAlgn val="ctr"/>
        <c:lblOffset val="100"/>
        <c:tickMarkSkip val="1"/>
        <c:noMultiLvlLbl val="0"/>
      </c:catAx>
      <c:valAx>
        <c:axId val="556544351"/>
        <c:scaling>
          <c:orientation val="minMax"/>
          <c:max val="20000"/>
          <c:min val="5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540607"/>
        <c:crosses val="autoZero"/>
        <c:crossBetween val="midCat"/>
      </c:valAx>
      <c:valAx>
        <c:axId val="295662463"/>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655391"/>
        <c:crosses val="max"/>
        <c:crossBetween val="between"/>
      </c:valAx>
      <c:catAx>
        <c:axId val="295655391"/>
        <c:scaling>
          <c:orientation val="minMax"/>
        </c:scaling>
        <c:delete val="1"/>
        <c:axPos val="b"/>
        <c:numFmt formatCode="General" sourceLinked="1"/>
        <c:majorTickMark val="out"/>
        <c:minorTickMark val="none"/>
        <c:tickLblPos val="nextTo"/>
        <c:crossAx val="295662463"/>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4041C-D679-4439-8671-C1D726B5A4A8}"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n-CA"/>
        </a:p>
      </dgm:t>
    </dgm:pt>
    <dgm:pt modelId="{F4A28305-7526-4225-8FC3-4EE0761C81D4}">
      <dgm:prSet/>
      <dgm:spPr/>
      <dgm:t>
        <a:bodyPr/>
        <a:lstStyle/>
        <a:p>
          <a:r>
            <a:rPr lang="en-CA" dirty="0"/>
            <a:t>1990 Policy priorities: </a:t>
          </a:r>
        </a:p>
      </dgm:t>
    </dgm:pt>
    <dgm:pt modelId="{E76F9C16-9258-4335-A9AA-F73AD82FA2FD}" type="parTrans" cxnId="{37830F16-ADAE-4B9F-9005-2A4B3331D8C1}">
      <dgm:prSet/>
      <dgm:spPr/>
      <dgm:t>
        <a:bodyPr/>
        <a:lstStyle/>
        <a:p>
          <a:endParaRPr lang="en-CA"/>
        </a:p>
      </dgm:t>
    </dgm:pt>
    <dgm:pt modelId="{708ED315-C1B2-440B-B6F5-95C7F15BB8DD}" type="sibTrans" cxnId="{37830F16-ADAE-4B9F-9005-2A4B3331D8C1}">
      <dgm:prSet/>
      <dgm:spPr/>
      <dgm:t>
        <a:bodyPr/>
        <a:lstStyle/>
        <a:p>
          <a:endParaRPr lang="en-CA"/>
        </a:p>
      </dgm:t>
    </dgm:pt>
    <dgm:pt modelId="{1266388D-4854-4176-8A8E-7C13307C18D5}">
      <dgm:prSet/>
      <dgm:spPr/>
      <dgm:t>
        <a:bodyPr/>
        <a:lstStyle/>
        <a:p>
          <a:r>
            <a:rPr lang="en-CA" b="1" dirty="0"/>
            <a:t>Preserve</a:t>
          </a:r>
          <a:r>
            <a:rPr lang="en-CA" dirty="0"/>
            <a:t> collections, provide Canadians with </a:t>
          </a:r>
          <a:r>
            <a:rPr lang="en-CA" b="1" dirty="0"/>
            <a:t>access</a:t>
          </a:r>
          <a:r>
            <a:rPr lang="en-CA" dirty="0"/>
            <a:t> to their heritage and enhance </a:t>
          </a:r>
          <a:r>
            <a:rPr lang="en-CA" b="1" dirty="0"/>
            <a:t>excellence</a:t>
          </a:r>
          <a:r>
            <a:rPr lang="en-CA" dirty="0"/>
            <a:t> in museum activities.</a:t>
          </a:r>
        </a:p>
      </dgm:t>
    </dgm:pt>
    <dgm:pt modelId="{658A74C1-8152-463B-ACE5-295920EC2758}" type="parTrans" cxnId="{22A1DA5F-964E-4084-A7BE-A9EFD00A86F0}">
      <dgm:prSet/>
      <dgm:spPr/>
      <dgm:t>
        <a:bodyPr/>
        <a:lstStyle/>
        <a:p>
          <a:endParaRPr lang="en-CA"/>
        </a:p>
      </dgm:t>
    </dgm:pt>
    <dgm:pt modelId="{252C0936-EBD8-4BB7-9999-C1409951862D}" type="sibTrans" cxnId="{22A1DA5F-964E-4084-A7BE-A9EFD00A86F0}">
      <dgm:prSet/>
      <dgm:spPr/>
      <dgm:t>
        <a:bodyPr/>
        <a:lstStyle/>
        <a:p>
          <a:endParaRPr lang="en-CA"/>
        </a:p>
      </dgm:t>
    </dgm:pt>
    <dgm:pt modelId="{967FB622-C001-4B55-867C-B93763077157}">
      <dgm:prSet/>
      <dgm:spPr/>
      <dgm:t>
        <a:bodyPr/>
        <a:lstStyle/>
        <a:p>
          <a:r>
            <a:rPr lang="en-CA" dirty="0"/>
            <a:t>Canadian Heritage implements the 1990 policy through funding:</a:t>
          </a:r>
        </a:p>
      </dgm:t>
    </dgm:pt>
    <dgm:pt modelId="{3467CEE3-9436-4CD3-BCAE-C711A9771E1F}" type="parTrans" cxnId="{DF60F207-2B85-49F5-97AA-D5DDFEB6C51C}">
      <dgm:prSet/>
      <dgm:spPr/>
      <dgm:t>
        <a:bodyPr/>
        <a:lstStyle/>
        <a:p>
          <a:endParaRPr lang="en-CA"/>
        </a:p>
      </dgm:t>
    </dgm:pt>
    <dgm:pt modelId="{B6723F2E-5F1A-47E0-BA0C-CF74A5436596}" type="sibTrans" cxnId="{DF60F207-2B85-49F5-97AA-D5DDFEB6C51C}">
      <dgm:prSet/>
      <dgm:spPr/>
      <dgm:t>
        <a:bodyPr/>
        <a:lstStyle/>
        <a:p>
          <a:endParaRPr lang="en-CA"/>
        </a:p>
      </dgm:t>
    </dgm:pt>
    <dgm:pt modelId="{B74FF40A-B0D2-42E3-9473-FD8325541E90}">
      <dgm:prSet/>
      <dgm:spPr/>
      <dgm:t>
        <a:bodyPr/>
        <a:lstStyle/>
        <a:p>
          <a:r>
            <a:rPr lang="en-CA" dirty="0"/>
            <a:t>Project-based programs (e.g. the Museums Assistance Program),</a:t>
          </a:r>
        </a:p>
      </dgm:t>
    </dgm:pt>
    <dgm:pt modelId="{BC77EC20-237A-424A-8F9B-CCD6FEC0A477}" type="parTrans" cxnId="{B6FFFFC1-4530-4506-AA0A-7655D5C46C2D}">
      <dgm:prSet/>
      <dgm:spPr/>
      <dgm:t>
        <a:bodyPr/>
        <a:lstStyle/>
        <a:p>
          <a:endParaRPr lang="en-CA"/>
        </a:p>
      </dgm:t>
    </dgm:pt>
    <dgm:pt modelId="{B6999383-C810-4258-B742-A72A5EAFB82A}" type="sibTrans" cxnId="{B6FFFFC1-4530-4506-AA0A-7655D5C46C2D}">
      <dgm:prSet/>
      <dgm:spPr/>
      <dgm:t>
        <a:bodyPr/>
        <a:lstStyle/>
        <a:p>
          <a:endParaRPr lang="en-CA"/>
        </a:p>
      </dgm:t>
    </dgm:pt>
    <dgm:pt modelId="{F8095333-9695-4EC3-8321-6D8A656880FA}">
      <dgm:prSet/>
      <dgm:spPr/>
      <dgm:t>
        <a:bodyPr/>
        <a:lstStyle/>
        <a:p>
          <a:r>
            <a:rPr lang="en-CA" dirty="0"/>
            <a:t>Tax incentives, and</a:t>
          </a:r>
        </a:p>
      </dgm:t>
    </dgm:pt>
    <dgm:pt modelId="{2B335FDF-2D7C-4751-9AC1-360469BA272F}" type="parTrans" cxnId="{28C18E2A-2236-4ED8-B47F-597108363273}">
      <dgm:prSet/>
      <dgm:spPr/>
      <dgm:t>
        <a:bodyPr/>
        <a:lstStyle/>
        <a:p>
          <a:endParaRPr lang="en-CA"/>
        </a:p>
      </dgm:t>
    </dgm:pt>
    <dgm:pt modelId="{7945513F-4A0E-41DC-8523-0BDCF2657E06}" type="sibTrans" cxnId="{28C18E2A-2236-4ED8-B47F-597108363273}">
      <dgm:prSet/>
      <dgm:spPr/>
      <dgm:t>
        <a:bodyPr/>
        <a:lstStyle/>
        <a:p>
          <a:endParaRPr lang="en-CA"/>
        </a:p>
      </dgm:t>
    </dgm:pt>
    <dgm:pt modelId="{D3B0AF69-EFB0-48B2-91B3-D7B88A42035E}">
      <dgm:prSet/>
      <dgm:spPr/>
      <dgm:t>
        <a:bodyPr/>
        <a:lstStyle/>
        <a:p>
          <a:r>
            <a:rPr lang="en-CA" dirty="0"/>
            <a:t>Professional services to heritage institutions (Canadian Conservation Institute and Canadian Heritage Information Network). </a:t>
          </a:r>
        </a:p>
      </dgm:t>
    </dgm:pt>
    <dgm:pt modelId="{8B000FCB-C330-4BC5-9D48-A3FB48C18DC9}" type="parTrans" cxnId="{5AC0FFBF-222F-4AEB-8912-9BB5DC5818FA}">
      <dgm:prSet/>
      <dgm:spPr/>
      <dgm:t>
        <a:bodyPr/>
        <a:lstStyle/>
        <a:p>
          <a:endParaRPr lang="en-CA"/>
        </a:p>
      </dgm:t>
    </dgm:pt>
    <dgm:pt modelId="{04CECF46-C5CC-41D7-9045-13DF8B2358C2}" type="sibTrans" cxnId="{5AC0FFBF-222F-4AEB-8912-9BB5DC5818FA}">
      <dgm:prSet/>
      <dgm:spPr/>
      <dgm:t>
        <a:bodyPr/>
        <a:lstStyle/>
        <a:p>
          <a:endParaRPr lang="en-CA"/>
        </a:p>
      </dgm:t>
    </dgm:pt>
    <dgm:pt modelId="{6CA4CEA4-6FE4-4EBA-9DBE-474EA7AE0D78}" type="pres">
      <dgm:prSet presAssocID="{35A4041C-D679-4439-8671-C1D726B5A4A8}" presName="linear" presStyleCnt="0">
        <dgm:presLayoutVars>
          <dgm:dir/>
          <dgm:animLvl val="lvl"/>
          <dgm:resizeHandles val="exact"/>
        </dgm:presLayoutVars>
      </dgm:prSet>
      <dgm:spPr/>
    </dgm:pt>
    <dgm:pt modelId="{95BD371E-28FA-4578-AB4D-01534462BFF0}" type="pres">
      <dgm:prSet presAssocID="{F4A28305-7526-4225-8FC3-4EE0761C81D4}" presName="parentLin" presStyleCnt="0"/>
      <dgm:spPr/>
    </dgm:pt>
    <dgm:pt modelId="{6DB6CB66-8B6A-4CC0-BB92-029B4A5EABBE}" type="pres">
      <dgm:prSet presAssocID="{F4A28305-7526-4225-8FC3-4EE0761C81D4}" presName="parentLeftMargin" presStyleLbl="node1" presStyleIdx="0" presStyleCnt="2"/>
      <dgm:spPr/>
    </dgm:pt>
    <dgm:pt modelId="{F7B7B658-E424-4569-BC5C-F20ABD1C5638}" type="pres">
      <dgm:prSet presAssocID="{F4A28305-7526-4225-8FC3-4EE0761C81D4}" presName="parentText" presStyleLbl="node1" presStyleIdx="0" presStyleCnt="2" custLinFactNeighborY="-35129">
        <dgm:presLayoutVars>
          <dgm:chMax val="0"/>
          <dgm:bulletEnabled val="1"/>
        </dgm:presLayoutVars>
      </dgm:prSet>
      <dgm:spPr/>
    </dgm:pt>
    <dgm:pt modelId="{6FC12D11-3F89-4614-9A92-545ABD2977B6}" type="pres">
      <dgm:prSet presAssocID="{F4A28305-7526-4225-8FC3-4EE0761C81D4}" presName="negativeSpace" presStyleCnt="0"/>
      <dgm:spPr/>
    </dgm:pt>
    <dgm:pt modelId="{44BC1B84-6DB2-4296-97EE-CD881FF3C701}" type="pres">
      <dgm:prSet presAssocID="{F4A28305-7526-4225-8FC3-4EE0761C81D4}" presName="childText" presStyleLbl="conFgAcc1" presStyleIdx="0" presStyleCnt="2" custLinFactY="-13029" custLinFactNeighborY="-100000">
        <dgm:presLayoutVars>
          <dgm:bulletEnabled val="1"/>
        </dgm:presLayoutVars>
      </dgm:prSet>
      <dgm:spPr/>
    </dgm:pt>
    <dgm:pt modelId="{75B5529F-D89F-4C72-94B1-EBA8EF80BD23}" type="pres">
      <dgm:prSet presAssocID="{708ED315-C1B2-440B-B6F5-95C7F15BB8DD}" presName="spaceBetweenRectangles" presStyleCnt="0"/>
      <dgm:spPr/>
    </dgm:pt>
    <dgm:pt modelId="{6AA6112C-5281-403B-986B-CD5179EF75C2}" type="pres">
      <dgm:prSet presAssocID="{967FB622-C001-4B55-867C-B93763077157}" presName="parentLin" presStyleCnt="0"/>
      <dgm:spPr/>
    </dgm:pt>
    <dgm:pt modelId="{62358F84-CF52-418E-80CE-CAB03C0E24F0}" type="pres">
      <dgm:prSet presAssocID="{967FB622-C001-4B55-867C-B93763077157}" presName="parentLeftMargin" presStyleLbl="node1" presStyleIdx="0" presStyleCnt="2"/>
      <dgm:spPr/>
    </dgm:pt>
    <dgm:pt modelId="{156FCF7B-89AE-409E-8EE5-2C7D8D092B44}" type="pres">
      <dgm:prSet presAssocID="{967FB622-C001-4B55-867C-B93763077157}" presName="parentText" presStyleLbl="node1" presStyleIdx="1" presStyleCnt="2">
        <dgm:presLayoutVars>
          <dgm:chMax val="0"/>
          <dgm:bulletEnabled val="1"/>
        </dgm:presLayoutVars>
      </dgm:prSet>
      <dgm:spPr/>
    </dgm:pt>
    <dgm:pt modelId="{484752B0-44CB-48FC-A3B2-844A47BB0CAD}" type="pres">
      <dgm:prSet presAssocID="{967FB622-C001-4B55-867C-B93763077157}" presName="negativeSpace" presStyleCnt="0"/>
      <dgm:spPr/>
    </dgm:pt>
    <dgm:pt modelId="{AD4F8894-473F-4AEE-A829-82CAAA95AE8B}" type="pres">
      <dgm:prSet presAssocID="{967FB622-C001-4B55-867C-B93763077157}" presName="childText" presStyleLbl="conFgAcc1" presStyleIdx="1" presStyleCnt="2">
        <dgm:presLayoutVars>
          <dgm:bulletEnabled val="1"/>
        </dgm:presLayoutVars>
      </dgm:prSet>
      <dgm:spPr/>
    </dgm:pt>
  </dgm:ptLst>
  <dgm:cxnLst>
    <dgm:cxn modelId="{DF60F207-2B85-49F5-97AA-D5DDFEB6C51C}" srcId="{35A4041C-D679-4439-8671-C1D726B5A4A8}" destId="{967FB622-C001-4B55-867C-B93763077157}" srcOrd="1" destOrd="0" parTransId="{3467CEE3-9436-4CD3-BCAE-C711A9771E1F}" sibTransId="{B6723F2E-5F1A-47E0-BA0C-CF74A5436596}"/>
    <dgm:cxn modelId="{37830F16-ADAE-4B9F-9005-2A4B3331D8C1}" srcId="{35A4041C-D679-4439-8671-C1D726B5A4A8}" destId="{F4A28305-7526-4225-8FC3-4EE0761C81D4}" srcOrd="0" destOrd="0" parTransId="{E76F9C16-9258-4335-A9AA-F73AD82FA2FD}" sibTransId="{708ED315-C1B2-440B-B6F5-95C7F15BB8DD}"/>
    <dgm:cxn modelId="{35763E20-0ED6-44A7-B1CF-733EADED856B}" type="presOf" srcId="{35A4041C-D679-4439-8671-C1D726B5A4A8}" destId="{6CA4CEA4-6FE4-4EBA-9DBE-474EA7AE0D78}" srcOrd="0" destOrd="0" presId="urn:microsoft.com/office/officeart/2005/8/layout/list1"/>
    <dgm:cxn modelId="{3E956025-113C-459F-9DE0-C80BBADC73C4}" type="presOf" srcId="{D3B0AF69-EFB0-48B2-91B3-D7B88A42035E}" destId="{AD4F8894-473F-4AEE-A829-82CAAA95AE8B}" srcOrd="0" destOrd="2" presId="urn:microsoft.com/office/officeart/2005/8/layout/list1"/>
    <dgm:cxn modelId="{28C18E2A-2236-4ED8-B47F-597108363273}" srcId="{967FB622-C001-4B55-867C-B93763077157}" destId="{F8095333-9695-4EC3-8321-6D8A656880FA}" srcOrd="1" destOrd="0" parTransId="{2B335FDF-2D7C-4751-9AC1-360469BA272F}" sibTransId="{7945513F-4A0E-41DC-8523-0BDCF2657E06}"/>
    <dgm:cxn modelId="{22A1DA5F-964E-4084-A7BE-A9EFD00A86F0}" srcId="{F4A28305-7526-4225-8FC3-4EE0761C81D4}" destId="{1266388D-4854-4176-8A8E-7C13307C18D5}" srcOrd="0" destOrd="0" parTransId="{658A74C1-8152-463B-ACE5-295920EC2758}" sibTransId="{252C0936-EBD8-4BB7-9999-C1409951862D}"/>
    <dgm:cxn modelId="{4B3FC242-9775-4B93-8EA4-73741E4270DD}" type="presOf" srcId="{F4A28305-7526-4225-8FC3-4EE0761C81D4}" destId="{6DB6CB66-8B6A-4CC0-BB92-029B4A5EABBE}" srcOrd="0" destOrd="0" presId="urn:microsoft.com/office/officeart/2005/8/layout/list1"/>
    <dgm:cxn modelId="{9799026D-691B-4B07-8EB0-D7F138502896}" type="presOf" srcId="{967FB622-C001-4B55-867C-B93763077157}" destId="{156FCF7B-89AE-409E-8EE5-2C7D8D092B44}" srcOrd="1" destOrd="0" presId="urn:microsoft.com/office/officeart/2005/8/layout/list1"/>
    <dgm:cxn modelId="{F8C50853-35F5-4D24-AD67-890A391E7205}" type="presOf" srcId="{B74FF40A-B0D2-42E3-9473-FD8325541E90}" destId="{AD4F8894-473F-4AEE-A829-82CAAA95AE8B}" srcOrd="0" destOrd="0" presId="urn:microsoft.com/office/officeart/2005/8/layout/list1"/>
    <dgm:cxn modelId="{4F05D777-68FE-4C52-B9B7-BBDB555ADC2A}" type="presOf" srcId="{1266388D-4854-4176-8A8E-7C13307C18D5}" destId="{44BC1B84-6DB2-4296-97EE-CD881FF3C701}" srcOrd="0" destOrd="0" presId="urn:microsoft.com/office/officeart/2005/8/layout/list1"/>
    <dgm:cxn modelId="{F0FF6F7E-2B12-4E66-B9DC-EF633AB7C1C6}" type="presOf" srcId="{F8095333-9695-4EC3-8321-6D8A656880FA}" destId="{AD4F8894-473F-4AEE-A829-82CAAA95AE8B}" srcOrd="0" destOrd="1" presId="urn:microsoft.com/office/officeart/2005/8/layout/list1"/>
    <dgm:cxn modelId="{246AAC7F-1C24-44B3-A495-D21F71BBFFCC}" type="presOf" srcId="{F4A28305-7526-4225-8FC3-4EE0761C81D4}" destId="{F7B7B658-E424-4569-BC5C-F20ABD1C5638}" srcOrd="1" destOrd="0" presId="urn:microsoft.com/office/officeart/2005/8/layout/list1"/>
    <dgm:cxn modelId="{5AC0FFBF-222F-4AEB-8912-9BB5DC5818FA}" srcId="{967FB622-C001-4B55-867C-B93763077157}" destId="{D3B0AF69-EFB0-48B2-91B3-D7B88A42035E}" srcOrd="2" destOrd="0" parTransId="{8B000FCB-C330-4BC5-9D48-A3FB48C18DC9}" sibTransId="{04CECF46-C5CC-41D7-9045-13DF8B2358C2}"/>
    <dgm:cxn modelId="{B6FFFFC1-4530-4506-AA0A-7655D5C46C2D}" srcId="{967FB622-C001-4B55-867C-B93763077157}" destId="{B74FF40A-B0D2-42E3-9473-FD8325541E90}" srcOrd="0" destOrd="0" parTransId="{BC77EC20-237A-424A-8F9B-CCD6FEC0A477}" sibTransId="{B6999383-C810-4258-B742-A72A5EAFB82A}"/>
    <dgm:cxn modelId="{BD8627EB-4A5C-452B-8D1D-4D3A95694414}" type="presOf" srcId="{967FB622-C001-4B55-867C-B93763077157}" destId="{62358F84-CF52-418E-80CE-CAB03C0E24F0}" srcOrd="0" destOrd="0" presId="urn:microsoft.com/office/officeart/2005/8/layout/list1"/>
    <dgm:cxn modelId="{BD1B28E6-8A10-4C9B-B1D7-F31FAA383C66}" type="presParOf" srcId="{6CA4CEA4-6FE4-4EBA-9DBE-474EA7AE0D78}" destId="{95BD371E-28FA-4578-AB4D-01534462BFF0}" srcOrd="0" destOrd="0" presId="urn:microsoft.com/office/officeart/2005/8/layout/list1"/>
    <dgm:cxn modelId="{FB7933FA-C33A-4155-83BE-3F28E0F6AA97}" type="presParOf" srcId="{95BD371E-28FA-4578-AB4D-01534462BFF0}" destId="{6DB6CB66-8B6A-4CC0-BB92-029B4A5EABBE}" srcOrd="0" destOrd="0" presId="urn:microsoft.com/office/officeart/2005/8/layout/list1"/>
    <dgm:cxn modelId="{01D4E86C-738E-4B26-B4F7-F0AD5FE617F6}" type="presParOf" srcId="{95BD371E-28FA-4578-AB4D-01534462BFF0}" destId="{F7B7B658-E424-4569-BC5C-F20ABD1C5638}" srcOrd="1" destOrd="0" presId="urn:microsoft.com/office/officeart/2005/8/layout/list1"/>
    <dgm:cxn modelId="{81236946-5880-497E-A037-ADD7039A0DCC}" type="presParOf" srcId="{6CA4CEA4-6FE4-4EBA-9DBE-474EA7AE0D78}" destId="{6FC12D11-3F89-4614-9A92-545ABD2977B6}" srcOrd="1" destOrd="0" presId="urn:microsoft.com/office/officeart/2005/8/layout/list1"/>
    <dgm:cxn modelId="{7CD69252-C777-4086-AB66-34F5BF700267}" type="presParOf" srcId="{6CA4CEA4-6FE4-4EBA-9DBE-474EA7AE0D78}" destId="{44BC1B84-6DB2-4296-97EE-CD881FF3C701}" srcOrd="2" destOrd="0" presId="urn:microsoft.com/office/officeart/2005/8/layout/list1"/>
    <dgm:cxn modelId="{EC4844E7-CD06-4951-AD50-43FF153657D1}" type="presParOf" srcId="{6CA4CEA4-6FE4-4EBA-9DBE-474EA7AE0D78}" destId="{75B5529F-D89F-4C72-94B1-EBA8EF80BD23}" srcOrd="3" destOrd="0" presId="urn:microsoft.com/office/officeart/2005/8/layout/list1"/>
    <dgm:cxn modelId="{69E213E6-125F-4810-9CB9-8363DD280D66}" type="presParOf" srcId="{6CA4CEA4-6FE4-4EBA-9DBE-474EA7AE0D78}" destId="{6AA6112C-5281-403B-986B-CD5179EF75C2}" srcOrd="4" destOrd="0" presId="urn:microsoft.com/office/officeart/2005/8/layout/list1"/>
    <dgm:cxn modelId="{1497E505-0B4F-4B83-992F-8B74D09E55D4}" type="presParOf" srcId="{6AA6112C-5281-403B-986B-CD5179EF75C2}" destId="{62358F84-CF52-418E-80CE-CAB03C0E24F0}" srcOrd="0" destOrd="0" presId="urn:microsoft.com/office/officeart/2005/8/layout/list1"/>
    <dgm:cxn modelId="{6CEDCD2E-B34A-42B6-940E-70774E2CF0D5}" type="presParOf" srcId="{6AA6112C-5281-403B-986B-CD5179EF75C2}" destId="{156FCF7B-89AE-409E-8EE5-2C7D8D092B44}" srcOrd="1" destOrd="0" presId="urn:microsoft.com/office/officeart/2005/8/layout/list1"/>
    <dgm:cxn modelId="{FB274052-4BBD-4E07-8672-B9E8DC211B5D}" type="presParOf" srcId="{6CA4CEA4-6FE4-4EBA-9DBE-474EA7AE0D78}" destId="{484752B0-44CB-48FC-A3B2-844A47BB0CAD}" srcOrd="5" destOrd="0" presId="urn:microsoft.com/office/officeart/2005/8/layout/list1"/>
    <dgm:cxn modelId="{57CC352F-C79E-4E89-B714-96027C6ADBBE}" type="presParOf" srcId="{6CA4CEA4-6FE4-4EBA-9DBE-474EA7AE0D78}" destId="{AD4F8894-473F-4AEE-A829-82CAAA95AE8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8A753-AFE5-4F62-8B07-277C0F84ADB6}" type="doc">
      <dgm:prSet loTypeId="urn:microsoft.com/office/officeart/2005/8/layout/chevron1" loCatId="process" qsTypeId="urn:microsoft.com/office/officeart/2005/8/quickstyle/simple1" qsCatId="simple" csTypeId="urn:microsoft.com/office/officeart/2005/8/colors/accent5_1" csCatId="accent5" phldr="1"/>
      <dgm:spPr/>
      <dgm:t>
        <a:bodyPr/>
        <a:lstStyle/>
        <a:p>
          <a:endParaRPr lang="en-CA"/>
        </a:p>
      </dgm:t>
    </dgm:pt>
    <dgm:pt modelId="{B33ECC2F-E3CF-44FA-895B-483B0B2F31F3}">
      <dgm:prSet/>
      <dgm:spPr/>
      <dgm:t>
        <a:bodyPr/>
        <a:lstStyle/>
        <a:p>
          <a:r>
            <a:rPr lang="fr-CA" dirty="0"/>
            <a:t>Consultations</a:t>
          </a:r>
        </a:p>
        <a:p>
          <a:r>
            <a:rPr lang="fr-CA" dirty="0" err="1"/>
            <a:t>Fall</a:t>
          </a:r>
          <a:r>
            <a:rPr lang="fr-CA" dirty="0"/>
            <a:t>-Winter   2022-23</a:t>
          </a:r>
        </a:p>
      </dgm:t>
    </dgm:pt>
    <dgm:pt modelId="{A5D28321-5827-4C24-AE48-833AD8A0606E}" type="parTrans" cxnId="{948B6E5B-BDF0-4D0A-A66F-ACFDDC4AFEA8}">
      <dgm:prSet/>
      <dgm:spPr/>
      <dgm:t>
        <a:bodyPr/>
        <a:lstStyle/>
        <a:p>
          <a:endParaRPr lang="en-CA"/>
        </a:p>
      </dgm:t>
    </dgm:pt>
    <dgm:pt modelId="{709C1BAD-B4F2-4E72-9685-7CDF6A5AC94B}" type="sibTrans" cxnId="{948B6E5B-BDF0-4D0A-A66F-ACFDDC4AFEA8}">
      <dgm:prSet/>
      <dgm:spPr/>
      <dgm:t>
        <a:bodyPr/>
        <a:lstStyle/>
        <a:p>
          <a:endParaRPr lang="en-CA"/>
        </a:p>
      </dgm:t>
    </dgm:pt>
    <dgm:pt modelId="{8997C71F-A5AD-44BA-8038-25C01A269769}">
      <dgm:prSet/>
      <dgm:spPr/>
      <dgm:t>
        <a:bodyPr/>
        <a:lstStyle/>
        <a:p>
          <a:r>
            <a:rPr lang="fr-CA" dirty="0" err="1"/>
            <a:t>Analysis</a:t>
          </a:r>
          <a:r>
            <a:rPr lang="fr-CA" dirty="0"/>
            <a:t> and options </a:t>
          </a:r>
          <a:r>
            <a:rPr lang="fr-CA" dirty="0" err="1"/>
            <a:t>development</a:t>
          </a:r>
          <a:endParaRPr lang="fr-CA" dirty="0"/>
        </a:p>
        <a:p>
          <a:r>
            <a:rPr lang="fr-CA" dirty="0"/>
            <a:t>Spring 2023 </a:t>
          </a:r>
          <a:endParaRPr lang="en-CA" dirty="0"/>
        </a:p>
      </dgm:t>
    </dgm:pt>
    <dgm:pt modelId="{54ADC00F-9246-403A-8FEC-92C7DB5B7EC5}" type="parTrans" cxnId="{F58B73CF-2281-4243-A971-AE904B48FDD0}">
      <dgm:prSet/>
      <dgm:spPr/>
      <dgm:t>
        <a:bodyPr/>
        <a:lstStyle/>
        <a:p>
          <a:endParaRPr lang="en-CA"/>
        </a:p>
      </dgm:t>
    </dgm:pt>
    <dgm:pt modelId="{0207063F-9708-4B4B-AD22-506486C8FF23}" type="sibTrans" cxnId="{F58B73CF-2281-4243-A971-AE904B48FDD0}">
      <dgm:prSet/>
      <dgm:spPr/>
      <dgm:t>
        <a:bodyPr/>
        <a:lstStyle/>
        <a:p>
          <a:endParaRPr lang="en-CA"/>
        </a:p>
      </dgm:t>
    </dgm:pt>
    <dgm:pt modelId="{EB5FF7E2-B203-4F63-B0BD-840F7ACC561D}">
      <dgm:prSet/>
      <dgm:spPr/>
      <dgm:t>
        <a:bodyPr/>
        <a:lstStyle/>
        <a:p>
          <a:r>
            <a:rPr lang="fr-CA" dirty="0" err="1"/>
            <a:t>Seek</a:t>
          </a:r>
          <a:r>
            <a:rPr lang="fr-CA" dirty="0"/>
            <a:t> Cabinet </a:t>
          </a:r>
          <a:r>
            <a:rPr lang="fr-CA" dirty="0" err="1"/>
            <a:t>Approval</a:t>
          </a:r>
          <a:r>
            <a:rPr lang="fr-CA" dirty="0"/>
            <a:t> </a:t>
          </a:r>
        </a:p>
        <a:p>
          <a:r>
            <a:rPr lang="fr-CA" dirty="0" err="1"/>
            <a:t>Fall</a:t>
          </a:r>
          <a:r>
            <a:rPr lang="fr-CA" dirty="0"/>
            <a:t> 2023</a:t>
          </a:r>
        </a:p>
      </dgm:t>
    </dgm:pt>
    <dgm:pt modelId="{ED055A17-145C-489E-B152-C31EAE360FCA}" type="parTrans" cxnId="{F15E5C66-A000-437B-91D6-CC1E17AFA72E}">
      <dgm:prSet/>
      <dgm:spPr/>
      <dgm:t>
        <a:bodyPr/>
        <a:lstStyle/>
        <a:p>
          <a:endParaRPr lang="en-CA"/>
        </a:p>
      </dgm:t>
    </dgm:pt>
    <dgm:pt modelId="{214804C0-7D6F-493E-87DE-DD807DCB7660}" type="sibTrans" cxnId="{F15E5C66-A000-437B-91D6-CC1E17AFA72E}">
      <dgm:prSet/>
      <dgm:spPr/>
      <dgm:t>
        <a:bodyPr/>
        <a:lstStyle/>
        <a:p>
          <a:endParaRPr lang="en-CA"/>
        </a:p>
      </dgm:t>
    </dgm:pt>
    <dgm:pt modelId="{18F35D31-8F50-4A10-8766-0683EA39FC3E}" type="pres">
      <dgm:prSet presAssocID="{5728A753-AFE5-4F62-8B07-277C0F84ADB6}" presName="Name0" presStyleCnt="0">
        <dgm:presLayoutVars>
          <dgm:dir/>
          <dgm:animLvl val="lvl"/>
          <dgm:resizeHandles val="exact"/>
        </dgm:presLayoutVars>
      </dgm:prSet>
      <dgm:spPr/>
    </dgm:pt>
    <dgm:pt modelId="{55886615-D507-4950-8496-F9DD36CF9BC9}" type="pres">
      <dgm:prSet presAssocID="{B33ECC2F-E3CF-44FA-895B-483B0B2F31F3}" presName="parTxOnly" presStyleLbl="node1" presStyleIdx="0" presStyleCnt="3">
        <dgm:presLayoutVars>
          <dgm:chMax val="0"/>
          <dgm:chPref val="0"/>
          <dgm:bulletEnabled val="1"/>
        </dgm:presLayoutVars>
      </dgm:prSet>
      <dgm:spPr/>
    </dgm:pt>
    <dgm:pt modelId="{14D2A6C1-B611-4FAC-8CBB-76AA4ABB799F}" type="pres">
      <dgm:prSet presAssocID="{709C1BAD-B4F2-4E72-9685-7CDF6A5AC94B}" presName="parTxOnlySpace" presStyleCnt="0"/>
      <dgm:spPr/>
    </dgm:pt>
    <dgm:pt modelId="{6F23DE80-436C-43FB-9BF9-DF722F79EA48}" type="pres">
      <dgm:prSet presAssocID="{8997C71F-A5AD-44BA-8038-25C01A269769}" presName="parTxOnly" presStyleLbl="node1" presStyleIdx="1" presStyleCnt="3">
        <dgm:presLayoutVars>
          <dgm:chMax val="0"/>
          <dgm:chPref val="0"/>
          <dgm:bulletEnabled val="1"/>
        </dgm:presLayoutVars>
      </dgm:prSet>
      <dgm:spPr/>
    </dgm:pt>
    <dgm:pt modelId="{56C21CE0-5F87-42CC-B829-7449CB707DEA}" type="pres">
      <dgm:prSet presAssocID="{0207063F-9708-4B4B-AD22-506486C8FF23}" presName="parTxOnlySpace" presStyleCnt="0"/>
      <dgm:spPr/>
    </dgm:pt>
    <dgm:pt modelId="{70BE27FB-A991-4B7D-98F2-74CAB7DE6F8B}" type="pres">
      <dgm:prSet presAssocID="{EB5FF7E2-B203-4F63-B0BD-840F7ACC561D}" presName="parTxOnly" presStyleLbl="node1" presStyleIdx="2" presStyleCnt="3">
        <dgm:presLayoutVars>
          <dgm:chMax val="0"/>
          <dgm:chPref val="0"/>
          <dgm:bulletEnabled val="1"/>
        </dgm:presLayoutVars>
      </dgm:prSet>
      <dgm:spPr/>
    </dgm:pt>
  </dgm:ptLst>
  <dgm:cxnLst>
    <dgm:cxn modelId="{294D9004-E5FB-4353-BBC4-40787EAFDB70}" type="presOf" srcId="{B33ECC2F-E3CF-44FA-895B-483B0B2F31F3}" destId="{55886615-D507-4950-8496-F9DD36CF9BC9}" srcOrd="0" destOrd="0" presId="urn:microsoft.com/office/officeart/2005/8/layout/chevron1"/>
    <dgm:cxn modelId="{2A92E007-A12A-4588-A1BC-6B0A3BE58EEC}" type="presOf" srcId="{8997C71F-A5AD-44BA-8038-25C01A269769}" destId="{6F23DE80-436C-43FB-9BF9-DF722F79EA48}" srcOrd="0" destOrd="0" presId="urn:microsoft.com/office/officeart/2005/8/layout/chevron1"/>
    <dgm:cxn modelId="{608A8809-0445-45E2-B5B9-F4B0F5F1F0C1}" type="presOf" srcId="{5728A753-AFE5-4F62-8B07-277C0F84ADB6}" destId="{18F35D31-8F50-4A10-8766-0683EA39FC3E}" srcOrd="0" destOrd="0" presId="urn:microsoft.com/office/officeart/2005/8/layout/chevron1"/>
    <dgm:cxn modelId="{948B6E5B-BDF0-4D0A-A66F-ACFDDC4AFEA8}" srcId="{5728A753-AFE5-4F62-8B07-277C0F84ADB6}" destId="{B33ECC2F-E3CF-44FA-895B-483B0B2F31F3}" srcOrd="0" destOrd="0" parTransId="{A5D28321-5827-4C24-AE48-833AD8A0606E}" sibTransId="{709C1BAD-B4F2-4E72-9685-7CDF6A5AC94B}"/>
    <dgm:cxn modelId="{F15E5C66-A000-437B-91D6-CC1E17AFA72E}" srcId="{5728A753-AFE5-4F62-8B07-277C0F84ADB6}" destId="{EB5FF7E2-B203-4F63-B0BD-840F7ACC561D}" srcOrd="2" destOrd="0" parTransId="{ED055A17-145C-489E-B152-C31EAE360FCA}" sibTransId="{214804C0-7D6F-493E-87DE-DD807DCB7660}"/>
    <dgm:cxn modelId="{2ECAE756-7421-4CDB-B218-28A1185B8008}" type="presOf" srcId="{EB5FF7E2-B203-4F63-B0BD-840F7ACC561D}" destId="{70BE27FB-A991-4B7D-98F2-74CAB7DE6F8B}" srcOrd="0" destOrd="0" presId="urn:microsoft.com/office/officeart/2005/8/layout/chevron1"/>
    <dgm:cxn modelId="{F58B73CF-2281-4243-A971-AE904B48FDD0}" srcId="{5728A753-AFE5-4F62-8B07-277C0F84ADB6}" destId="{8997C71F-A5AD-44BA-8038-25C01A269769}" srcOrd="1" destOrd="0" parTransId="{54ADC00F-9246-403A-8FEC-92C7DB5B7EC5}" sibTransId="{0207063F-9708-4B4B-AD22-506486C8FF23}"/>
    <dgm:cxn modelId="{C6394084-BCC3-40DD-B059-A77C09CD845D}" type="presParOf" srcId="{18F35D31-8F50-4A10-8766-0683EA39FC3E}" destId="{55886615-D507-4950-8496-F9DD36CF9BC9}" srcOrd="0" destOrd="0" presId="urn:microsoft.com/office/officeart/2005/8/layout/chevron1"/>
    <dgm:cxn modelId="{FD89B364-A611-4489-AE6A-811C4148D04E}" type="presParOf" srcId="{18F35D31-8F50-4A10-8766-0683EA39FC3E}" destId="{14D2A6C1-B611-4FAC-8CBB-76AA4ABB799F}" srcOrd="1" destOrd="0" presId="urn:microsoft.com/office/officeart/2005/8/layout/chevron1"/>
    <dgm:cxn modelId="{8B1AD0DF-1A88-4A9A-99CA-C78B8BEA1B26}" type="presParOf" srcId="{18F35D31-8F50-4A10-8766-0683EA39FC3E}" destId="{6F23DE80-436C-43FB-9BF9-DF722F79EA48}" srcOrd="2" destOrd="0" presId="urn:microsoft.com/office/officeart/2005/8/layout/chevron1"/>
    <dgm:cxn modelId="{1F2F340B-DA74-47C9-9A4A-06A7EF9A9CCE}" type="presParOf" srcId="{18F35D31-8F50-4A10-8766-0683EA39FC3E}" destId="{56C21CE0-5F87-42CC-B829-7449CB707DEA}" srcOrd="3" destOrd="0" presId="urn:microsoft.com/office/officeart/2005/8/layout/chevron1"/>
    <dgm:cxn modelId="{ACDB39CA-2265-449A-A315-C070C5716ABA}" type="presParOf" srcId="{18F35D31-8F50-4A10-8766-0683EA39FC3E}" destId="{70BE27FB-A991-4B7D-98F2-74CAB7DE6F8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1B84-6DB2-4296-97EE-CD881FF3C701}">
      <dsp:nvSpPr>
        <dsp:cNvPr id="0" name=""/>
        <dsp:cNvSpPr/>
      </dsp:nvSpPr>
      <dsp:spPr>
        <a:xfrm>
          <a:off x="0" y="316191"/>
          <a:ext cx="10515600" cy="11340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dirty="0"/>
            <a:t>Preserve</a:t>
          </a:r>
          <a:r>
            <a:rPr lang="en-CA" sz="2000" kern="1200" dirty="0"/>
            <a:t> collections, provide Canadians with </a:t>
          </a:r>
          <a:r>
            <a:rPr lang="en-CA" sz="2000" b="1" kern="1200" dirty="0"/>
            <a:t>access</a:t>
          </a:r>
          <a:r>
            <a:rPr lang="en-CA" sz="2000" kern="1200" dirty="0"/>
            <a:t> to their heritage and enhance </a:t>
          </a:r>
          <a:r>
            <a:rPr lang="en-CA" sz="2000" b="1" kern="1200" dirty="0"/>
            <a:t>excellence</a:t>
          </a:r>
          <a:r>
            <a:rPr lang="en-CA" sz="2000" kern="1200" dirty="0"/>
            <a:t> in museum activities.</a:t>
          </a:r>
        </a:p>
      </dsp:txBody>
      <dsp:txXfrm>
        <a:off x="0" y="316191"/>
        <a:ext cx="10515600" cy="1134000"/>
      </dsp:txXfrm>
    </dsp:sp>
    <dsp:sp modelId="{F7B7B658-E424-4569-BC5C-F20ABD1C5638}">
      <dsp:nvSpPr>
        <dsp:cNvPr id="0" name=""/>
        <dsp:cNvSpPr/>
      </dsp:nvSpPr>
      <dsp:spPr>
        <a:xfrm>
          <a:off x="525780" y="69338"/>
          <a:ext cx="7360920" cy="5904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CA" sz="2000" kern="1200" dirty="0"/>
            <a:t>1990 Policy priorities: </a:t>
          </a:r>
        </a:p>
      </dsp:txBody>
      <dsp:txXfrm>
        <a:off x="554601" y="98159"/>
        <a:ext cx="7303278" cy="532758"/>
      </dsp:txXfrm>
    </dsp:sp>
    <dsp:sp modelId="{AD4F8894-473F-4AEE-A829-82CAAA95AE8B}">
      <dsp:nvSpPr>
        <dsp:cNvPr id="0" name=""/>
        <dsp:cNvSpPr/>
      </dsp:nvSpPr>
      <dsp:spPr>
        <a:xfrm>
          <a:off x="0" y="2109140"/>
          <a:ext cx="10515600" cy="17955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dirty="0"/>
            <a:t>Project-based programs (e.g. the Museums Assistance Program),</a:t>
          </a:r>
        </a:p>
        <a:p>
          <a:pPr marL="228600" lvl="1" indent="-228600" algn="l" defTabSz="889000">
            <a:lnSpc>
              <a:spcPct val="90000"/>
            </a:lnSpc>
            <a:spcBef>
              <a:spcPct val="0"/>
            </a:spcBef>
            <a:spcAft>
              <a:spcPct val="15000"/>
            </a:spcAft>
            <a:buChar char="•"/>
          </a:pPr>
          <a:r>
            <a:rPr lang="en-CA" sz="2000" kern="1200" dirty="0"/>
            <a:t>Tax incentives, and</a:t>
          </a:r>
        </a:p>
        <a:p>
          <a:pPr marL="228600" lvl="1" indent="-228600" algn="l" defTabSz="889000">
            <a:lnSpc>
              <a:spcPct val="90000"/>
            </a:lnSpc>
            <a:spcBef>
              <a:spcPct val="0"/>
            </a:spcBef>
            <a:spcAft>
              <a:spcPct val="15000"/>
            </a:spcAft>
            <a:buChar char="•"/>
          </a:pPr>
          <a:r>
            <a:rPr lang="en-CA" sz="2000" kern="1200" dirty="0"/>
            <a:t>Professional services to heritage institutions (Canadian Conservation Institute and Canadian Heritage Information Network). </a:t>
          </a:r>
        </a:p>
      </dsp:txBody>
      <dsp:txXfrm>
        <a:off x="0" y="2109140"/>
        <a:ext cx="10515600" cy="1795500"/>
      </dsp:txXfrm>
    </dsp:sp>
    <dsp:sp modelId="{156FCF7B-89AE-409E-8EE5-2C7D8D092B44}">
      <dsp:nvSpPr>
        <dsp:cNvPr id="0" name=""/>
        <dsp:cNvSpPr/>
      </dsp:nvSpPr>
      <dsp:spPr>
        <a:xfrm>
          <a:off x="525780" y="1813940"/>
          <a:ext cx="7360920" cy="5904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CA" sz="2000" kern="1200" dirty="0"/>
            <a:t>Canadian Heritage implements the 1990 policy through funding:</a:t>
          </a:r>
        </a:p>
      </dsp:txBody>
      <dsp:txXfrm>
        <a:off x="554601" y="1842761"/>
        <a:ext cx="73032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6615-D507-4950-8496-F9DD36CF9BC9}">
      <dsp:nvSpPr>
        <dsp:cNvPr id="0" name=""/>
        <dsp:cNvSpPr/>
      </dsp:nvSpPr>
      <dsp:spPr>
        <a:xfrm>
          <a:off x="3080" y="329719"/>
          <a:ext cx="3753370" cy="1501348"/>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CA" sz="2300" kern="1200" dirty="0"/>
            <a:t>Consultations</a:t>
          </a:r>
        </a:p>
        <a:p>
          <a:pPr marL="0" lvl="0" indent="0" algn="ctr" defTabSz="1022350">
            <a:lnSpc>
              <a:spcPct val="90000"/>
            </a:lnSpc>
            <a:spcBef>
              <a:spcPct val="0"/>
            </a:spcBef>
            <a:spcAft>
              <a:spcPct val="35000"/>
            </a:spcAft>
            <a:buNone/>
          </a:pPr>
          <a:r>
            <a:rPr lang="fr-CA" sz="2300" kern="1200" dirty="0" err="1"/>
            <a:t>Fall</a:t>
          </a:r>
          <a:r>
            <a:rPr lang="fr-CA" sz="2300" kern="1200" dirty="0"/>
            <a:t>-Winter   2022-23</a:t>
          </a:r>
        </a:p>
      </dsp:txBody>
      <dsp:txXfrm>
        <a:off x="753754" y="329719"/>
        <a:ext cx="2252022" cy="1501348"/>
      </dsp:txXfrm>
    </dsp:sp>
    <dsp:sp modelId="{6F23DE80-436C-43FB-9BF9-DF722F79EA48}">
      <dsp:nvSpPr>
        <dsp:cNvPr id="0" name=""/>
        <dsp:cNvSpPr/>
      </dsp:nvSpPr>
      <dsp:spPr>
        <a:xfrm>
          <a:off x="3381114" y="329719"/>
          <a:ext cx="3753370" cy="1501348"/>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CA" sz="2300" kern="1200" dirty="0" err="1"/>
            <a:t>Analysis</a:t>
          </a:r>
          <a:r>
            <a:rPr lang="fr-CA" sz="2300" kern="1200" dirty="0"/>
            <a:t> and options </a:t>
          </a:r>
          <a:r>
            <a:rPr lang="fr-CA" sz="2300" kern="1200" dirty="0" err="1"/>
            <a:t>development</a:t>
          </a:r>
          <a:endParaRPr lang="fr-CA" sz="2300" kern="1200" dirty="0"/>
        </a:p>
        <a:p>
          <a:pPr marL="0" lvl="0" indent="0" algn="ctr" defTabSz="1022350">
            <a:lnSpc>
              <a:spcPct val="90000"/>
            </a:lnSpc>
            <a:spcBef>
              <a:spcPct val="0"/>
            </a:spcBef>
            <a:spcAft>
              <a:spcPct val="35000"/>
            </a:spcAft>
            <a:buNone/>
          </a:pPr>
          <a:r>
            <a:rPr lang="fr-CA" sz="2300" kern="1200" dirty="0"/>
            <a:t>Spring 2023 </a:t>
          </a:r>
          <a:endParaRPr lang="en-CA" sz="2300" kern="1200" dirty="0"/>
        </a:p>
      </dsp:txBody>
      <dsp:txXfrm>
        <a:off x="4131788" y="329719"/>
        <a:ext cx="2252022" cy="1501348"/>
      </dsp:txXfrm>
    </dsp:sp>
    <dsp:sp modelId="{70BE27FB-A991-4B7D-98F2-74CAB7DE6F8B}">
      <dsp:nvSpPr>
        <dsp:cNvPr id="0" name=""/>
        <dsp:cNvSpPr/>
      </dsp:nvSpPr>
      <dsp:spPr>
        <a:xfrm>
          <a:off x="6759148" y="329719"/>
          <a:ext cx="3753370" cy="1501348"/>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CA" sz="2300" kern="1200" dirty="0" err="1"/>
            <a:t>Seek</a:t>
          </a:r>
          <a:r>
            <a:rPr lang="fr-CA" sz="2300" kern="1200" dirty="0"/>
            <a:t> Cabinet </a:t>
          </a:r>
          <a:r>
            <a:rPr lang="fr-CA" sz="2300" kern="1200" dirty="0" err="1"/>
            <a:t>Approval</a:t>
          </a:r>
          <a:r>
            <a:rPr lang="fr-CA" sz="2300" kern="1200" dirty="0"/>
            <a:t> </a:t>
          </a:r>
        </a:p>
        <a:p>
          <a:pPr marL="0" lvl="0" indent="0" algn="ctr" defTabSz="1022350">
            <a:lnSpc>
              <a:spcPct val="90000"/>
            </a:lnSpc>
            <a:spcBef>
              <a:spcPct val="0"/>
            </a:spcBef>
            <a:spcAft>
              <a:spcPct val="35000"/>
            </a:spcAft>
            <a:buNone/>
          </a:pPr>
          <a:r>
            <a:rPr lang="fr-CA" sz="2300" kern="1200" dirty="0" err="1"/>
            <a:t>Fall</a:t>
          </a:r>
          <a:r>
            <a:rPr lang="fr-CA" sz="2300" kern="1200" dirty="0"/>
            <a:t> 2023</a:t>
          </a:r>
        </a:p>
      </dsp:txBody>
      <dsp:txXfrm>
        <a:off x="7509822" y="329719"/>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0.63736</cdr:x>
      <cdr:y>0.52235</cdr:y>
    </cdr:from>
    <cdr:to>
      <cdr:x>0.71818</cdr:x>
      <cdr:y>0.57938</cdr:y>
    </cdr:to>
    <cdr:sp macro="" textlink="">
      <cdr:nvSpPr>
        <cdr:cNvPr id="3" name="TextBox 1">
          <a:extLst xmlns:a="http://schemas.openxmlformats.org/drawingml/2006/main">
            <a:ext uri="{FF2B5EF4-FFF2-40B4-BE49-F238E27FC236}">
              <a16:creationId xmlns:a16="http://schemas.microsoft.com/office/drawing/2014/main" id="{A7D5B21D-B309-4AD4-B856-B3C3CBFB3494}"/>
            </a:ext>
          </a:extLst>
        </cdr:cNvPr>
        <cdr:cNvSpPr txBox="1"/>
      </cdr:nvSpPr>
      <cdr:spPr>
        <a:xfrm xmlns:a="http://schemas.openxmlformats.org/drawingml/2006/main">
          <a:off x="3155894" y="1480445"/>
          <a:ext cx="400173" cy="161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900" dirty="0">
              <a:solidFill>
                <a:schemeClr val="accent2">
                  <a:lumMod val="50000"/>
                </a:schemeClr>
              </a:solidFill>
            </a:rPr>
            <a:t>911</a:t>
          </a:r>
        </a:p>
      </cdr:txBody>
    </cdr:sp>
  </cdr:relSizeAnchor>
  <cdr:relSizeAnchor xmlns:cdr="http://schemas.openxmlformats.org/drawingml/2006/chartDrawing">
    <cdr:from>
      <cdr:x>0.37527</cdr:x>
      <cdr:y>0.51695</cdr:y>
    </cdr:from>
    <cdr:to>
      <cdr:x>0.47135</cdr:x>
      <cdr:y>0.57398</cdr:y>
    </cdr:to>
    <cdr:sp macro="" textlink="">
      <cdr:nvSpPr>
        <cdr:cNvPr id="2" name="TextBox 1">
          <a:extLst xmlns:a="http://schemas.openxmlformats.org/drawingml/2006/main">
            <a:ext uri="{FF2B5EF4-FFF2-40B4-BE49-F238E27FC236}">
              <a16:creationId xmlns:a16="http://schemas.microsoft.com/office/drawing/2014/main" id="{CABA6E87-3D08-4369-9D6C-6A803D292214}"/>
            </a:ext>
          </a:extLst>
        </cdr:cNvPr>
        <cdr:cNvSpPr txBox="1"/>
      </cdr:nvSpPr>
      <cdr:spPr>
        <a:xfrm xmlns:a="http://schemas.openxmlformats.org/drawingml/2006/main">
          <a:off x="1858174" y="1465149"/>
          <a:ext cx="475734" cy="16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900" dirty="0">
              <a:solidFill>
                <a:schemeClr val="accent2">
                  <a:lumMod val="50000"/>
                </a:schemeClr>
              </a:solidFill>
            </a:rPr>
            <a:t>1,517 </a:t>
          </a:r>
        </a:p>
      </cdr:txBody>
    </cdr:sp>
  </cdr:relSizeAnchor>
</c:userShapes>
</file>

<file path=ppt/drawings/drawing2.xml><?xml version="1.0" encoding="utf-8"?>
<c:userShapes xmlns:c="http://schemas.openxmlformats.org/drawingml/2006/chart">
  <cdr:relSizeAnchor xmlns:cdr="http://schemas.openxmlformats.org/drawingml/2006/chartDrawing">
    <cdr:from>
      <cdr:x>0.01791</cdr:x>
      <cdr:y>0.07985</cdr:y>
    </cdr:from>
    <cdr:to>
      <cdr:x>0.19799</cdr:x>
      <cdr:y>0.20652</cdr:y>
    </cdr:to>
    <cdr:sp macro="" textlink="">
      <cdr:nvSpPr>
        <cdr:cNvPr id="2" name="TextBox 1">
          <a:extLst xmlns:a="http://schemas.openxmlformats.org/drawingml/2006/main">
            <a:ext uri="{FF2B5EF4-FFF2-40B4-BE49-F238E27FC236}">
              <a16:creationId xmlns:a16="http://schemas.microsoft.com/office/drawing/2014/main" id="{4FA08313-40EA-5A75-E005-3E40AFCCDB62}"/>
            </a:ext>
          </a:extLst>
        </cdr:cNvPr>
        <cdr:cNvSpPr txBox="1"/>
      </cdr:nvSpPr>
      <cdr:spPr>
        <a:xfrm xmlns:a="http://schemas.openxmlformats.org/drawingml/2006/main">
          <a:off x="95222" y="212166"/>
          <a:ext cx="957228" cy="3365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CA" sz="800" dirty="0">
              <a:solidFill>
                <a:schemeClr val="accent1">
                  <a:lumMod val="75000"/>
                </a:schemeClr>
              </a:solidFill>
            </a:rPr>
            <a:t>GDP</a:t>
          </a:r>
        </a:p>
        <a:p xmlns:a="http://schemas.openxmlformats.org/drawingml/2006/main">
          <a:pPr algn="ctr"/>
          <a:r>
            <a:rPr lang="en-CA" sz="800" dirty="0">
              <a:solidFill>
                <a:schemeClr val="accent1">
                  <a:lumMod val="75000"/>
                </a:schemeClr>
              </a:solidFill>
            </a:rPr>
            <a:t>(in thousands of $)</a:t>
          </a:r>
        </a:p>
        <a:p xmlns:a="http://schemas.openxmlformats.org/drawingml/2006/main">
          <a:pPr algn="ctr"/>
          <a:endParaRPr lang="en-CA" sz="1100" dirty="0">
            <a:solidFill>
              <a:schemeClr val="accent1">
                <a:lumMod val="75000"/>
              </a:schemeClr>
            </a:solidFill>
          </a:endParaRPr>
        </a:p>
      </cdr:txBody>
    </cdr:sp>
  </cdr:relSizeAnchor>
  <cdr:relSizeAnchor xmlns:cdr="http://schemas.openxmlformats.org/drawingml/2006/chartDrawing">
    <cdr:from>
      <cdr:x>0.03863</cdr:x>
      <cdr:y>0.40523</cdr:y>
    </cdr:from>
    <cdr:to>
      <cdr:x>0.16019</cdr:x>
      <cdr:y>0.48888</cdr:y>
    </cdr:to>
    <cdr:sp macro="" textlink="">
      <cdr:nvSpPr>
        <cdr:cNvPr id="3" name="TextBox 1">
          <a:extLst xmlns:a="http://schemas.openxmlformats.org/drawingml/2006/main">
            <a:ext uri="{FF2B5EF4-FFF2-40B4-BE49-F238E27FC236}">
              <a16:creationId xmlns:a16="http://schemas.microsoft.com/office/drawing/2014/main" id="{C6B027F3-E336-A436-FD59-ED9668B7360D}"/>
            </a:ext>
          </a:extLst>
        </cdr:cNvPr>
        <cdr:cNvSpPr txBox="1"/>
      </cdr:nvSpPr>
      <cdr:spPr>
        <a:xfrm xmlns:a="http://schemas.openxmlformats.org/drawingml/2006/main">
          <a:off x="205323" y="1076771"/>
          <a:ext cx="646230" cy="222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800" dirty="0">
              <a:solidFill>
                <a:schemeClr val="accent2">
                  <a:lumMod val="75000"/>
                </a:schemeClr>
              </a:solidFill>
            </a:rPr>
            <a:t>Jobs</a:t>
          </a:r>
        </a:p>
        <a:p xmlns:a="http://schemas.openxmlformats.org/drawingml/2006/main">
          <a:pPr algn="ctr"/>
          <a:endParaRPr lang="en-CA" sz="1100" dirty="0">
            <a:solidFill>
              <a:schemeClr val="accent2">
                <a:lumMod val="75000"/>
              </a:schemeClr>
            </a:solidFill>
          </a:endParaRPr>
        </a:p>
      </cdr:txBody>
    </cdr:sp>
  </cdr:relSizeAnchor>
  <cdr:relSizeAnchor xmlns:cdr="http://schemas.openxmlformats.org/drawingml/2006/chartDrawing">
    <cdr:from>
      <cdr:x>0.65431</cdr:x>
      <cdr:y>0.18353</cdr:y>
    </cdr:from>
    <cdr:to>
      <cdr:x>0.78372</cdr:x>
      <cdr:y>0.25036</cdr:y>
    </cdr:to>
    <cdr:sp macro="" textlink="">
      <cdr:nvSpPr>
        <cdr:cNvPr id="4" name="TextBox 3">
          <a:extLst xmlns:a="http://schemas.openxmlformats.org/drawingml/2006/main">
            <a:ext uri="{FF2B5EF4-FFF2-40B4-BE49-F238E27FC236}">
              <a16:creationId xmlns:a16="http://schemas.microsoft.com/office/drawing/2014/main" id="{30227B41-014A-F015-F1D9-CE6A0DB9A4ED}"/>
            </a:ext>
          </a:extLst>
        </cdr:cNvPr>
        <cdr:cNvSpPr txBox="1"/>
      </cdr:nvSpPr>
      <cdr:spPr>
        <a:xfrm xmlns:a="http://schemas.openxmlformats.org/drawingml/2006/main">
          <a:off x="3478192" y="487666"/>
          <a:ext cx="687897" cy="17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800" dirty="0">
              <a:solidFill>
                <a:schemeClr val="accent1">
                  <a:lumMod val="75000"/>
                </a:schemeClr>
              </a:solidFill>
            </a:rPr>
            <a:t>-26.4%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AF2C-196B-4080-8CFE-99369DE068D6}" type="datetimeFigureOut">
              <a:rPr lang="en-CA" smtClean="0"/>
              <a:t>2022-10-07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E9F39-CAA3-4AFF-95BE-77A180018C7A}" type="slidenum">
              <a:rPr lang="en-CA" smtClean="0"/>
              <a:t>‹#›</a:t>
            </a:fld>
            <a:endParaRPr lang="en-CA"/>
          </a:p>
        </p:txBody>
      </p:sp>
    </p:spTree>
    <p:extLst>
      <p:ext uri="{BB962C8B-B14F-4D97-AF65-F5344CB8AC3E}">
        <p14:creationId xmlns:p14="http://schemas.microsoft.com/office/powerpoint/2010/main" val="288725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4E9F39-CAA3-4AFF-95BE-77A180018C7A}" type="slidenum">
              <a:rPr lang="en-CA" smtClean="0"/>
              <a:t>4</a:t>
            </a:fld>
            <a:endParaRPr lang="en-CA" dirty="0"/>
          </a:p>
        </p:txBody>
      </p:sp>
    </p:spTree>
    <p:extLst>
      <p:ext uri="{BB962C8B-B14F-4D97-AF65-F5344CB8AC3E}">
        <p14:creationId xmlns:p14="http://schemas.microsoft.com/office/powerpoint/2010/main" val="282128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4E9F39-CAA3-4AFF-95BE-77A180018C7A}" type="slidenum">
              <a:rPr lang="en-CA" smtClean="0"/>
              <a:t>7</a:t>
            </a:fld>
            <a:endParaRPr lang="en-CA"/>
          </a:p>
        </p:txBody>
      </p:sp>
    </p:spTree>
    <p:extLst>
      <p:ext uri="{BB962C8B-B14F-4D97-AF65-F5344CB8AC3E}">
        <p14:creationId xmlns:p14="http://schemas.microsoft.com/office/powerpoint/2010/main" val="185575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1C137-DE99-4FB1-8015-45F775C1100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97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4E9F39-CAA3-4AFF-95BE-77A180018C7A}" type="slidenum">
              <a:rPr lang="en-CA" smtClean="0"/>
              <a:t>13</a:t>
            </a:fld>
            <a:endParaRPr lang="en-CA"/>
          </a:p>
        </p:txBody>
      </p:sp>
    </p:spTree>
    <p:extLst>
      <p:ext uri="{BB962C8B-B14F-4D97-AF65-F5344CB8AC3E}">
        <p14:creationId xmlns:p14="http://schemas.microsoft.com/office/powerpoint/2010/main" val="133809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6116"/>
            <a:ext cx="5257800" cy="2466822"/>
          </a:xfrm>
        </p:spPr>
        <p:txBody>
          <a:bodyPr anchor="b">
            <a:normAutofit/>
          </a:bodyPr>
          <a:lstStyle>
            <a:lvl1pPr algn="ctr">
              <a:defRPr sz="4800"/>
            </a:lvl1pPr>
          </a:lstStyle>
          <a:p>
            <a:r>
              <a:rPr lang="en-US"/>
              <a:t>Click to edit Master title style</a:t>
            </a:r>
            <a:endParaRPr lang="en-CA" dirty="0"/>
          </a:p>
        </p:txBody>
      </p:sp>
      <p:sp>
        <p:nvSpPr>
          <p:cNvPr id="3" name="Subtitle 2"/>
          <p:cNvSpPr>
            <a:spLocks noGrp="1"/>
          </p:cNvSpPr>
          <p:nvPr>
            <p:ph type="subTitle" idx="1"/>
          </p:nvPr>
        </p:nvSpPr>
        <p:spPr>
          <a:xfrm>
            <a:off x="838200" y="4545013"/>
            <a:ext cx="5257800" cy="102987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baseline="0">
                <a:solidFill>
                  <a:schemeClr val="bg2"/>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11"/>
          </p:nvPr>
        </p:nvSpPr>
        <p:spPr/>
        <p:txBody>
          <a:bodyPr/>
          <a:lstStyle>
            <a:lvl1pPr>
              <a:defRPr baseline="0">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baseline="0">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2950738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hoto and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6"/>
            <a:ext cx="6172200" cy="4174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2"/>
                </a:solidFill>
              </a:defRPr>
            </a:lvl1pPr>
          </a:lstStyle>
          <a:p>
            <a:fld id="{8FC91E1D-780C-401D-9577-D6FD993E9DC9}" type="datetimeFigureOut">
              <a:rPr lang="en-CA" smtClean="0"/>
              <a:pPr/>
              <a:t>2022-10-07</a:t>
            </a:fld>
            <a:endParaRPr lang="en-CA" dirty="0"/>
          </a:p>
        </p:txBody>
      </p:sp>
      <p:sp>
        <p:nvSpPr>
          <p:cNvPr id="6" name="Footer Placeholder 5"/>
          <p:cNvSpPr>
            <a:spLocks noGrp="1"/>
          </p:cNvSpPr>
          <p:nvPr>
            <p:ph type="ftr" sz="quarter" idx="11"/>
          </p:nvPr>
        </p:nvSpPr>
        <p:spPr/>
        <p:txBody>
          <a:bodyPr/>
          <a:lstStyle>
            <a:lvl1pPr>
              <a:defRPr>
                <a:solidFill>
                  <a:schemeClr val="bg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381344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hoto and Caption - Dar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bg2"/>
                </a:solidFill>
              </a:defRPr>
            </a:lvl1pPr>
          </a:lstStyle>
          <a:p>
            <a:r>
              <a:rPr lang="en-US"/>
              <a:t>Click to edit Master title style</a:t>
            </a:r>
            <a:endParaRPr lang="en-CA"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aseline="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bg2"/>
                </a:solidFill>
              </a:defRPr>
            </a:lvl1pPr>
          </a:lstStyle>
          <a:p>
            <a:fld id="{8FC91E1D-780C-401D-9577-D6FD993E9DC9}" type="datetimeFigureOut">
              <a:rPr lang="en-CA" smtClean="0"/>
              <a:pPr/>
              <a:t>2022-10-07</a:t>
            </a:fld>
            <a:endParaRPr lang="en-CA" dirty="0"/>
          </a:p>
        </p:txBody>
      </p:sp>
      <p:sp>
        <p:nvSpPr>
          <p:cNvPr id="6" name="Footer Placeholder 5"/>
          <p:cNvSpPr>
            <a:spLocks noGrp="1"/>
          </p:cNvSpPr>
          <p:nvPr>
            <p:ph type="ftr" sz="quarter" idx="11"/>
          </p:nvPr>
        </p:nvSpPr>
        <p:spPr/>
        <p:txBody>
          <a:bodyPr/>
          <a:lstStyle>
            <a:lvl1pPr>
              <a:defRPr baseline="0">
                <a:solidFill>
                  <a:schemeClr val="bg2"/>
                </a:solidFill>
              </a:defRPr>
            </a:lvl1pPr>
          </a:lstStyle>
          <a:p>
            <a:endParaRPr lang="en-CA" dirty="0"/>
          </a:p>
        </p:txBody>
      </p:sp>
      <p:sp>
        <p:nvSpPr>
          <p:cNvPr id="7" name="Slide Number Placeholder 6"/>
          <p:cNvSpPr>
            <a:spLocks noGrp="1"/>
          </p:cNvSpPr>
          <p:nvPr>
            <p:ph type="sldNum" sz="quarter" idx="12"/>
          </p:nvPr>
        </p:nvSpPr>
        <p:spPr/>
        <p:txBody>
          <a:bodyPr/>
          <a:lstStyle>
            <a:lvl1pPr>
              <a:defRPr baseline="0">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57946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ex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aseline="0">
                <a:solidFill>
                  <a:schemeClr val="bg2"/>
                </a:solidFill>
              </a:defRPr>
            </a:lvl1pPr>
          </a:lstStyle>
          <a:p>
            <a:r>
              <a:rPr lang="en-US"/>
              <a:t>Click to edit Master title style</a:t>
            </a:r>
            <a:endParaRPr lang="en-CA" dirty="0"/>
          </a:p>
        </p:txBody>
      </p:sp>
      <p:sp>
        <p:nvSpPr>
          <p:cNvPr id="4" name="Date Placeholder 3"/>
          <p:cNvSpPr>
            <a:spLocks noGrp="1"/>
          </p:cNvSpPr>
          <p:nvPr>
            <p:ph type="dt" sz="half" idx="10"/>
          </p:nvPr>
        </p:nvSpPr>
        <p:spPr/>
        <p:txBody>
          <a:bodyPr/>
          <a:lstStyle>
            <a:lvl1pPr>
              <a:defRPr baseline="0">
                <a:solidFill>
                  <a:schemeClr val="bg2"/>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11"/>
          </p:nvPr>
        </p:nvSpPr>
        <p:spPr/>
        <p:txBody>
          <a:bodyPr/>
          <a:lstStyle>
            <a:lvl1pPr>
              <a:defRPr baseline="0">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baseline="0">
                <a:solidFill>
                  <a:schemeClr val="bg2"/>
                </a:solidFill>
              </a:defRPr>
            </a:lvl1pPr>
          </a:lstStyle>
          <a:p>
            <a:r>
              <a:rPr lang="en-CA" dirty="0"/>
              <a:t>|   </a:t>
            </a:r>
            <a:fld id="{A9D17734-E771-496C-9FB1-76B1BA2821A0}" type="slidenum">
              <a:rPr lang="en-CA" smtClean="0"/>
              <a:pPr/>
              <a:t>‹#›</a:t>
            </a:fld>
            <a:endParaRPr lang="en-CA" dirty="0"/>
          </a:p>
        </p:txBody>
      </p:sp>
      <p:sp>
        <p:nvSpPr>
          <p:cNvPr id="8" name="Text Placeholder 7"/>
          <p:cNvSpPr>
            <a:spLocks noGrp="1"/>
          </p:cNvSpPr>
          <p:nvPr>
            <p:ph type="body" sz="quarter" idx="13"/>
          </p:nvPr>
        </p:nvSpPr>
        <p:spPr>
          <a:xfrm>
            <a:off x="838198" y="1825625"/>
            <a:ext cx="10515601" cy="4351338"/>
          </a:xfr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vl6pPr>
              <a:defRPr>
                <a:solidFill>
                  <a:schemeClr val="bg2"/>
                </a:solidFill>
              </a:defRPr>
            </a:lvl6pPr>
            <a:lvl7pPr>
              <a:defRPr baseline="0">
                <a:solidFill>
                  <a:schemeClr val="bg2"/>
                </a:solidFill>
              </a:defRPr>
            </a:lvl7pPr>
            <a:lvl8pPr>
              <a:defRPr>
                <a:solidFill>
                  <a:schemeClr val="bg2"/>
                </a:solidFill>
              </a:defRPr>
            </a:lvl8pPr>
            <a:lvl9pPr>
              <a:defRPr baseline="0">
                <a:solidFill>
                  <a:schemeClr val="bg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8906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owcas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2"/>
                </a:solidFill>
              </a:defRPr>
            </a:lvl1pPr>
          </a:lstStyle>
          <a:p>
            <a:fld id="{8FC91E1D-780C-401D-9577-D6FD993E9DC9}" type="datetimeFigureOut">
              <a:rPr lang="en-CA" smtClean="0"/>
              <a:pPr/>
              <a:t>2022-10-07</a:t>
            </a:fld>
            <a:endParaRPr lang="en-CA"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CA"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r>
              <a:rPr lang="en-CA" dirty="0"/>
              <a:t>|   </a:t>
            </a:r>
            <a:fld id="{A9D17734-E771-496C-9FB1-76B1BA2821A0}" type="slidenum">
              <a:rPr lang="en-CA" smtClean="0"/>
              <a:pPr/>
              <a:t>‹#›</a:t>
            </a:fld>
            <a:endParaRPr lang="en-CA" dirty="0"/>
          </a:p>
        </p:txBody>
      </p:sp>
      <p:sp>
        <p:nvSpPr>
          <p:cNvPr id="8" name="Text Placeholder 6"/>
          <p:cNvSpPr>
            <a:spLocks noGrp="1"/>
          </p:cNvSpPr>
          <p:nvPr>
            <p:ph type="body" sz="quarter" idx="13"/>
          </p:nvPr>
        </p:nvSpPr>
        <p:spPr>
          <a:xfrm>
            <a:off x="838199" y="1987448"/>
            <a:ext cx="10515600" cy="2879520"/>
          </a:xfr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vl6pPr marL="2286000" indent="0">
              <a:buNone/>
              <a:defRPr/>
            </a:lvl6pPr>
            <a:lvl7pPr marL="2743200" indent="0">
              <a:buNone/>
              <a:defRPr>
                <a:solidFill>
                  <a:schemeClr val="tx2"/>
                </a:solidFill>
              </a:defRPr>
            </a:lvl7pPr>
            <a:lvl8pPr marL="3200400" indent="0">
              <a:buNone/>
              <a:defRPr>
                <a:solidFill>
                  <a:schemeClr val="tx2"/>
                </a:solidFill>
              </a:defRPr>
            </a:lvl8pPr>
            <a:lvl9pPr marL="3657600" indent="0">
              <a:buNone/>
              <a:defRPr baseline="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15815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Dar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76284"/>
            <a:ext cx="5257800" cy="2968268"/>
          </a:xfrm>
        </p:spPr>
        <p:txBody>
          <a:bodyPr anchor="b">
            <a:normAutofit/>
          </a:bodyPr>
          <a:lstStyle>
            <a:lvl1pPr algn="ctr">
              <a:defRPr sz="4800" baseline="0">
                <a:solidFill>
                  <a:schemeClr val="bg2"/>
                </a:solidFill>
              </a:defRPr>
            </a:lvl1pPr>
          </a:lstStyle>
          <a:p>
            <a:r>
              <a:rPr lang="en-US"/>
              <a:t>Click to edit Master title style</a:t>
            </a:r>
            <a:endParaRPr lang="en-CA" dirty="0"/>
          </a:p>
        </p:txBody>
      </p:sp>
      <p:sp>
        <p:nvSpPr>
          <p:cNvPr id="3" name="Subtitle 2"/>
          <p:cNvSpPr>
            <a:spLocks noGrp="1"/>
          </p:cNvSpPr>
          <p:nvPr>
            <p:ph type="subTitle" idx="1"/>
          </p:nvPr>
        </p:nvSpPr>
        <p:spPr>
          <a:xfrm>
            <a:off x="838200" y="5036627"/>
            <a:ext cx="5257800" cy="1000379"/>
          </a:xfrm>
        </p:spPr>
        <p:txBody>
          <a:bodyPr/>
          <a:lstStyle>
            <a:lvl1pPr marL="0" indent="0" algn="ctr">
              <a:buNone/>
              <a:defRPr sz="24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baseline="0">
                <a:solidFill>
                  <a:schemeClr val="bg2"/>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11"/>
          </p:nvPr>
        </p:nvSpPr>
        <p:spPr/>
        <p:txBody>
          <a:bodyPr/>
          <a:lstStyle>
            <a:lvl1pPr>
              <a:defRPr baseline="0">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baseline="0">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1106561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368300"/>
            <a:ext cx="10515600" cy="2532218"/>
          </a:xfrm>
        </p:spPr>
        <p:txBody>
          <a:bodyPr anchor="b">
            <a:normAutofit/>
          </a:bodyPr>
          <a:lstStyle>
            <a:lvl1pPr>
              <a:defRPr sz="4800"/>
            </a:lvl1pPr>
          </a:lstStyle>
          <a:p>
            <a:r>
              <a:rPr lang="en-US"/>
              <a:t>Click to edit Master title style</a:t>
            </a:r>
            <a:endParaRPr lang="en-CA" dirty="0"/>
          </a:p>
        </p:txBody>
      </p:sp>
      <p:sp>
        <p:nvSpPr>
          <p:cNvPr id="3" name="Text Placeholder 2"/>
          <p:cNvSpPr>
            <a:spLocks noGrp="1"/>
          </p:cNvSpPr>
          <p:nvPr>
            <p:ph type="body" idx="1"/>
          </p:nvPr>
        </p:nvSpPr>
        <p:spPr>
          <a:xfrm>
            <a:off x="831850" y="2998840"/>
            <a:ext cx="10515600" cy="115037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153511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CA" dirty="0"/>
          </a:p>
        </p:txBody>
      </p:sp>
      <p:sp>
        <p:nvSpPr>
          <p:cNvPr id="3" name="Content Placeholder 2"/>
          <p:cNvSpPr>
            <a:spLocks noGrp="1"/>
          </p:cNvSpPr>
          <p:nvPr>
            <p:ph idx="1"/>
          </p:nvPr>
        </p:nvSpPr>
        <p:spPr>
          <a:xfrm>
            <a:off x="838200" y="1825625"/>
            <a:ext cx="10515600" cy="3759098"/>
          </a:xfrm>
        </p:spPr>
        <p:txBody>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baseline="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lvl1pPr>
              <a:defRPr>
                <a:solidFill>
                  <a:schemeClr val="bg2"/>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95130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Dar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aseline="0">
                <a:solidFill>
                  <a:schemeClr val="bg2"/>
                </a:solidFill>
              </a:defRPr>
            </a:lvl1pPr>
          </a:lstStyle>
          <a:p>
            <a:r>
              <a:rPr lang="en-US"/>
              <a:t>Click to edit Master title style</a:t>
            </a:r>
            <a:endParaRPr lang="en-CA" dirty="0"/>
          </a:p>
        </p:txBody>
      </p:sp>
      <p:sp>
        <p:nvSpPr>
          <p:cNvPr id="4" name="Date Placeholder 3"/>
          <p:cNvSpPr>
            <a:spLocks noGrp="1"/>
          </p:cNvSpPr>
          <p:nvPr>
            <p:ph type="dt" sz="half" idx="10"/>
          </p:nvPr>
        </p:nvSpPr>
        <p:spPr/>
        <p:txBody>
          <a:bodyPr/>
          <a:lstStyle>
            <a:lvl1pPr>
              <a:defRPr baseline="0">
                <a:solidFill>
                  <a:schemeClr val="bg2"/>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11"/>
          </p:nvPr>
        </p:nvSpPr>
        <p:spPr/>
        <p:txBody>
          <a:bodyPr/>
          <a:lstStyle>
            <a:lvl1pPr>
              <a:defRPr baseline="0">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baseline="0">
                <a:solidFill>
                  <a:schemeClr val="bg2"/>
                </a:solidFill>
              </a:defRPr>
            </a:lvl1pPr>
          </a:lstStyle>
          <a:p>
            <a:r>
              <a:rPr lang="en-CA" dirty="0"/>
              <a:t>|   </a:t>
            </a:r>
            <a:fld id="{A9D17734-E771-496C-9FB1-76B1BA2821A0}" type="slidenum">
              <a:rPr lang="en-CA" smtClean="0"/>
              <a:pPr/>
              <a:t>‹#›</a:t>
            </a:fld>
            <a:endParaRPr lang="en-CA" dirty="0"/>
          </a:p>
        </p:txBody>
      </p:sp>
      <p:sp>
        <p:nvSpPr>
          <p:cNvPr id="8" name="Text Placeholder 7"/>
          <p:cNvSpPr>
            <a:spLocks noGrp="1"/>
          </p:cNvSpPr>
          <p:nvPr>
            <p:ph type="body" sz="quarter" idx="13"/>
          </p:nvPr>
        </p:nvSpPr>
        <p:spPr>
          <a:xfrm>
            <a:off x="838198" y="1825625"/>
            <a:ext cx="10515601" cy="4351338"/>
          </a:xfr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vl6pPr>
              <a:defRPr>
                <a:solidFill>
                  <a:schemeClr val="bg2"/>
                </a:solidFill>
              </a:defRPr>
            </a:lvl6pPr>
            <a:lvl7pPr>
              <a:defRPr baseline="0">
                <a:solidFill>
                  <a:schemeClr val="bg2"/>
                </a:solidFill>
              </a:defRPr>
            </a:lvl7pPr>
            <a:lvl8pPr>
              <a:defRPr>
                <a:solidFill>
                  <a:schemeClr val="bg2"/>
                </a:solidFill>
              </a:defRPr>
            </a:lvl8pPr>
            <a:lvl9pPr>
              <a:defRPr baseline="0">
                <a:solidFill>
                  <a:schemeClr val="bg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301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lvl5pPr>
              <a:defRPr/>
            </a:lvl5pPr>
            <a:lvl6pPr>
              <a:defRPr sz="1800">
                <a:solidFill>
                  <a:schemeClr val="tx2"/>
                </a:solidFill>
              </a:defRPr>
            </a:lvl6pPr>
            <a:lvl7pPr>
              <a:defRPr sz="1800" baseline="0">
                <a:solidFill>
                  <a:schemeClr val="tx2"/>
                </a:solidFill>
              </a:defRPr>
            </a:lvl7pPr>
            <a:lvl8pPr>
              <a:defRPr sz="1800" baseline="0">
                <a:solidFill>
                  <a:schemeClr val="tx2"/>
                </a:solidFill>
              </a:defRPr>
            </a:lvl8pPr>
            <a:lvl9pPr>
              <a:defRPr sz="1800" baseline="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lvl5pPr>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8FC91E1D-780C-401D-9577-D6FD993E9DC9}" type="datetimeFigureOut">
              <a:rPr lang="en-CA" smtClean="0"/>
              <a:t>2022-10-07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74695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5pPr>
              <a:defRPr sz="1800">
                <a:solidFill>
                  <a:schemeClr val="tx2"/>
                </a:solidFill>
              </a:defRPr>
            </a:lvl5pPr>
            <a:lvl6pPr>
              <a:defRPr sz="1800" baseline="0">
                <a:solidFill>
                  <a:schemeClr val="tx2"/>
                </a:solidFill>
              </a:defRPr>
            </a:lvl6pPr>
            <a:lvl7pPr>
              <a:defRPr sz="1800" baseline="0">
                <a:solidFill>
                  <a:schemeClr val="tx2"/>
                </a:solidFill>
              </a:defRPr>
            </a:lvl7pPr>
            <a:lvl8pPr>
              <a:defRPr sz="1800" baseline="0">
                <a:solidFill>
                  <a:schemeClr val="tx2"/>
                </a:solidFill>
              </a:defRPr>
            </a:lvl8pPr>
            <a:lvl9pPr>
              <a:defRPr sz="1800" baseline="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5pPr>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8FC91E1D-780C-401D-9577-D6FD993E9DC9}" type="datetimeFigureOut">
              <a:rPr lang="en-CA" smtClean="0"/>
              <a:t>2022-10-07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280320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owcased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2"/>
                </a:solidFill>
              </a:defRPr>
            </a:lvl1pPr>
          </a:lstStyle>
          <a:p>
            <a:fld id="{8FC91E1D-780C-401D-9577-D6FD993E9DC9}" type="datetimeFigureOut">
              <a:rPr lang="en-CA" smtClean="0"/>
              <a:pPr/>
              <a:t>2022-10-07</a:t>
            </a:fld>
            <a:endParaRPr lang="en-CA"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CA"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r>
              <a:rPr lang="en-CA" dirty="0"/>
              <a:t>|   </a:t>
            </a:r>
            <a:fld id="{A9D17734-E771-496C-9FB1-76B1BA2821A0}" type="slidenum">
              <a:rPr lang="en-CA" smtClean="0"/>
              <a:pPr/>
              <a:t>‹#›</a:t>
            </a:fld>
            <a:endParaRPr lang="en-CA" dirty="0"/>
          </a:p>
        </p:txBody>
      </p:sp>
      <p:sp>
        <p:nvSpPr>
          <p:cNvPr id="8" name="Text Placeholder 6"/>
          <p:cNvSpPr>
            <a:spLocks noGrp="1"/>
          </p:cNvSpPr>
          <p:nvPr>
            <p:ph type="body" sz="quarter" idx="13"/>
          </p:nvPr>
        </p:nvSpPr>
        <p:spPr>
          <a:xfrm>
            <a:off x="838199" y="1987448"/>
            <a:ext cx="10515600" cy="2879520"/>
          </a:xfr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vl6pPr marL="2286000" indent="0">
              <a:buNone/>
              <a:defRPr/>
            </a:lvl6pPr>
            <a:lvl7pPr marL="2743200" indent="0">
              <a:buNone/>
              <a:defRPr>
                <a:solidFill>
                  <a:schemeClr val="tx2"/>
                </a:solidFill>
              </a:defRPr>
            </a:lvl7pPr>
            <a:lvl8pPr marL="3200400" indent="0">
              <a:buNone/>
              <a:defRPr>
                <a:solidFill>
                  <a:schemeClr val="tx2"/>
                </a:solidFill>
              </a:defRPr>
            </a:lvl8pPr>
            <a:lvl9pPr marL="3657600" indent="0">
              <a:buNone/>
              <a:defRPr baseline="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7747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and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6"/>
            <a:ext cx="6172200" cy="4174510"/>
          </a:xfrm>
        </p:spPr>
        <p:txBody>
          <a:bodyPr/>
          <a:lstStyle>
            <a:lvl1pPr>
              <a:defRPr sz="3200"/>
            </a:lvl1pPr>
            <a:lvl2pPr>
              <a:defRPr sz="2800"/>
            </a:lvl2pPr>
            <a:lvl3pPr>
              <a:defRPr sz="2400"/>
            </a:lvl3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baseline="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2"/>
                </a:solidFill>
              </a:defRPr>
            </a:lvl1pPr>
          </a:lstStyle>
          <a:p>
            <a:fld id="{8FC91E1D-780C-401D-9577-D6FD993E9DC9}" type="datetimeFigureOut">
              <a:rPr lang="en-CA" smtClean="0"/>
              <a:pPr/>
              <a:t>2022-10-07</a:t>
            </a:fld>
            <a:endParaRPr lang="en-CA" dirty="0"/>
          </a:p>
        </p:txBody>
      </p:sp>
      <p:sp>
        <p:nvSpPr>
          <p:cNvPr id="6" name="Footer Placeholder 5"/>
          <p:cNvSpPr>
            <a:spLocks noGrp="1"/>
          </p:cNvSpPr>
          <p:nvPr>
            <p:ph type="ftr" sz="quarter" idx="11"/>
          </p:nvPr>
        </p:nvSpPr>
        <p:spPr/>
        <p:txBody>
          <a:bodyPr/>
          <a:lstStyle>
            <a:lvl1pPr>
              <a:defRPr>
                <a:solidFill>
                  <a:schemeClr val="bg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26748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CA" dirty="0"/>
          </a:p>
        </p:txBody>
      </p:sp>
      <p:sp>
        <p:nvSpPr>
          <p:cNvPr id="4" name="Date Placeholder 3"/>
          <p:cNvSpPr>
            <a:spLocks noGrp="1"/>
          </p:cNvSpPr>
          <p:nvPr>
            <p:ph type="dt" sz="half" idx="2"/>
          </p:nvPr>
        </p:nvSpPr>
        <p:spPr>
          <a:xfrm>
            <a:off x="9772650" y="6356350"/>
            <a:ext cx="9620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91E1D-780C-401D-9577-D6FD993E9DC9}" type="datetimeFigureOut">
              <a:rPr lang="en-CA" smtClean="0"/>
              <a:pPr/>
              <a:t>2022-10-07</a:t>
            </a:fld>
            <a:endParaRPr lang="en-CA" dirty="0"/>
          </a:p>
        </p:txBody>
      </p:sp>
      <p:sp>
        <p:nvSpPr>
          <p:cNvPr id="5" name="Footer Placeholder 4"/>
          <p:cNvSpPr>
            <a:spLocks noGrp="1"/>
          </p:cNvSpPr>
          <p:nvPr>
            <p:ph type="ftr" sz="quarter" idx="3"/>
          </p:nvPr>
        </p:nvSpPr>
        <p:spPr>
          <a:xfrm>
            <a:off x="838199" y="6356350"/>
            <a:ext cx="87534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10734676" y="6356350"/>
            <a:ext cx="6191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   </a:t>
            </a:r>
            <a:fld id="{A9D17734-E771-496C-9FB1-76B1BA2821A0}" type="slidenum">
              <a:rPr lang="en-CA" smtClean="0"/>
              <a:pPr/>
              <a:t>‹#›</a:t>
            </a:fld>
            <a:endParaRPr lang="en-CA" dirty="0"/>
          </a:p>
        </p:txBody>
      </p:sp>
    </p:spTree>
    <p:extLst>
      <p:ext uri="{BB962C8B-B14F-4D97-AF65-F5344CB8AC3E}">
        <p14:creationId xmlns:p14="http://schemas.microsoft.com/office/powerpoint/2010/main" val="119540487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1" r:id="rId12"/>
    <p:sldLayoutId id="214748365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err="1"/>
              <a:t>Renewing</a:t>
            </a:r>
            <a:r>
              <a:rPr lang="fr-CA" dirty="0"/>
              <a:t> </a:t>
            </a:r>
            <a:r>
              <a:rPr lang="fr-CA" dirty="0" err="1"/>
              <a:t>Canada’s</a:t>
            </a:r>
            <a:r>
              <a:rPr lang="fr-CA" dirty="0"/>
              <a:t> Museum Policy</a:t>
            </a:r>
            <a:endParaRPr lang="en-CA" dirty="0"/>
          </a:p>
        </p:txBody>
      </p:sp>
      <p:sp>
        <p:nvSpPr>
          <p:cNvPr id="3" name="Subtitle 2"/>
          <p:cNvSpPr>
            <a:spLocks noGrp="1"/>
          </p:cNvSpPr>
          <p:nvPr>
            <p:ph type="subTitle" idx="1"/>
          </p:nvPr>
        </p:nvSpPr>
        <p:spPr/>
        <p:txBody>
          <a:bodyPr/>
          <a:lstStyle/>
          <a:p>
            <a:r>
              <a:rPr lang="fr-CA" dirty="0"/>
              <a:t>Information Session</a:t>
            </a:r>
          </a:p>
          <a:p>
            <a:r>
              <a:rPr lang="fr-CA"/>
              <a:t>October </a:t>
            </a:r>
            <a:r>
              <a:rPr lang="fr-CA" dirty="0"/>
              <a:t>2022 </a:t>
            </a:r>
            <a:endParaRPr lang="en-CA" dirty="0"/>
          </a:p>
        </p:txBody>
      </p:sp>
    </p:spTree>
    <p:extLst>
      <p:ext uri="{BB962C8B-B14F-4D97-AF65-F5344CB8AC3E}">
        <p14:creationId xmlns:p14="http://schemas.microsoft.com/office/powerpoint/2010/main" val="3739152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2388-1C48-4C2B-B48A-9AA82A998400}"/>
              </a:ext>
            </a:extLst>
          </p:cNvPr>
          <p:cNvSpPr>
            <a:spLocks noGrp="1"/>
          </p:cNvSpPr>
          <p:nvPr>
            <p:ph type="title"/>
          </p:nvPr>
        </p:nvSpPr>
        <p:spPr/>
        <p:txBody>
          <a:bodyPr/>
          <a:lstStyle/>
          <a:p>
            <a:r>
              <a:rPr lang="fr-CA" dirty="0"/>
              <a:t>Sector </a:t>
            </a:r>
            <a:r>
              <a:rPr lang="fr-CA" dirty="0" err="1"/>
              <a:t>needs</a:t>
            </a:r>
            <a:r>
              <a:rPr lang="fr-CA" dirty="0"/>
              <a:t> are </a:t>
            </a:r>
            <a:r>
              <a:rPr lang="fr-CA" dirty="0" err="1"/>
              <a:t>unmet</a:t>
            </a:r>
            <a:endParaRPr lang="en-CA" dirty="0"/>
          </a:p>
        </p:txBody>
      </p:sp>
      <p:sp>
        <p:nvSpPr>
          <p:cNvPr id="3" name="Content Placeholder 2">
            <a:extLst>
              <a:ext uri="{FF2B5EF4-FFF2-40B4-BE49-F238E27FC236}">
                <a16:creationId xmlns:a16="http://schemas.microsoft.com/office/drawing/2014/main" id="{2EF10350-FB2F-4310-AA7D-6F846701F42F}"/>
              </a:ext>
            </a:extLst>
          </p:cNvPr>
          <p:cNvSpPr>
            <a:spLocks noGrp="1"/>
          </p:cNvSpPr>
          <p:nvPr>
            <p:ph idx="1"/>
          </p:nvPr>
        </p:nvSpPr>
        <p:spPr>
          <a:xfrm>
            <a:off x="838200" y="1816100"/>
            <a:ext cx="10515600" cy="3759098"/>
          </a:xfrm>
        </p:spPr>
        <p:txBody>
          <a:bodyPr>
            <a:normAutofit/>
          </a:bodyPr>
          <a:lstStyle/>
          <a:p>
            <a:r>
              <a:rPr lang="en-CA" sz="2000" dirty="0"/>
              <a:t>The 2018 State of Canadian Museums Report, and other sources indicate that current Canadian Heritage programs are insufficient to meet sector needs. In general, the sector lacks:</a:t>
            </a:r>
          </a:p>
          <a:p>
            <a:pPr lvl="1"/>
            <a:r>
              <a:rPr lang="en-US" sz="2000" dirty="0"/>
              <a:t>Capacity to address and engage in reconciliation, diversity and inclusion, </a:t>
            </a:r>
            <a:r>
              <a:rPr lang="fr-CA" sz="2000" dirty="0"/>
              <a:t>digital transformation.</a:t>
            </a:r>
            <a:endParaRPr lang="en-CA" sz="2000" dirty="0"/>
          </a:p>
          <a:p>
            <a:pPr lvl="1"/>
            <a:r>
              <a:rPr lang="fr-CA" sz="2000" dirty="0"/>
              <a:t>Financial </a:t>
            </a:r>
            <a:r>
              <a:rPr lang="fr-CA" sz="2000" dirty="0" err="1"/>
              <a:t>stability</a:t>
            </a:r>
            <a:r>
              <a:rPr lang="fr-CA" sz="2000" dirty="0"/>
              <a:t>. </a:t>
            </a:r>
            <a:endParaRPr lang="en-CA" sz="2000" dirty="0"/>
          </a:p>
          <a:p>
            <a:pPr lvl="1"/>
            <a:r>
              <a:rPr lang="fr-CA" sz="2000" dirty="0" err="1"/>
              <a:t>Capacity</a:t>
            </a:r>
            <a:r>
              <a:rPr lang="fr-CA" sz="2000" dirty="0"/>
              <a:t> to care for </a:t>
            </a:r>
            <a:r>
              <a:rPr lang="fr-CA" sz="2000" dirty="0" err="1"/>
              <a:t>growing</a:t>
            </a:r>
            <a:r>
              <a:rPr lang="fr-CA" sz="2000" dirty="0"/>
              <a:t> </a:t>
            </a:r>
            <a:r>
              <a:rPr lang="fr-CA" sz="2000" dirty="0" err="1"/>
              <a:t>museum</a:t>
            </a:r>
            <a:r>
              <a:rPr lang="fr-CA" sz="2000" dirty="0"/>
              <a:t> collections and to </a:t>
            </a:r>
            <a:r>
              <a:rPr lang="fr-CA" sz="2000" dirty="0" err="1"/>
              <a:t>make</a:t>
            </a:r>
            <a:r>
              <a:rPr lang="fr-CA" sz="2000" dirty="0"/>
              <a:t> </a:t>
            </a:r>
            <a:r>
              <a:rPr lang="fr-CA" sz="2000" dirty="0" err="1"/>
              <a:t>them</a:t>
            </a:r>
            <a:r>
              <a:rPr lang="fr-CA" sz="2000" dirty="0"/>
              <a:t> accessible to </a:t>
            </a:r>
            <a:r>
              <a:rPr lang="fr-CA" sz="2000" dirty="0" err="1"/>
              <a:t>Canadians</a:t>
            </a:r>
            <a:r>
              <a:rPr lang="fr-CA" sz="2000" dirty="0"/>
              <a:t>.</a:t>
            </a:r>
            <a:endParaRPr lang="en-CA" sz="2000" dirty="0"/>
          </a:p>
          <a:p>
            <a:r>
              <a:rPr lang="fr-CA" sz="2000" dirty="0"/>
              <a:t>PCH programs have been </a:t>
            </a:r>
            <a:r>
              <a:rPr lang="fr-CA" sz="2000" dirty="0" err="1"/>
              <a:t>tweaked</a:t>
            </a:r>
            <a:r>
              <a:rPr lang="fr-CA" sz="2000" dirty="0"/>
              <a:t> or </a:t>
            </a:r>
            <a:r>
              <a:rPr lang="fr-CA" sz="2000" dirty="0" err="1"/>
              <a:t>added</a:t>
            </a:r>
            <a:r>
              <a:rPr lang="fr-CA" sz="2000" dirty="0"/>
              <a:t> </a:t>
            </a:r>
            <a:r>
              <a:rPr lang="fr-CA" sz="2000" dirty="0" err="1"/>
              <a:t>piecemeal</a:t>
            </a:r>
            <a:r>
              <a:rPr lang="fr-CA" sz="2000" dirty="0"/>
              <a:t> </a:t>
            </a:r>
            <a:r>
              <a:rPr lang="fr-CA" sz="2000" dirty="0" err="1"/>
              <a:t>since</a:t>
            </a:r>
            <a:r>
              <a:rPr lang="fr-CA" sz="2000" dirty="0"/>
              <a:t> 1990. </a:t>
            </a:r>
            <a:r>
              <a:rPr lang="fr-CA" sz="2000" dirty="0" err="1"/>
              <a:t>Programming</a:t>
            </a:r>
            <a:r>
              <a:rPr lang="fr-CA" sz="2000" dirty="0"/>
              <a:t> </a:t>
            </a:r>
            <a:r>
              <a:rPr lang="fr-CA" sz="2000" dirty="0" err="1"/>
              <a:t>does</a:t>
            </a:r>
            <a:r>
              <a:rPr lang="fr-CA" sz="2000" dirty="0"/>
              <a:t> not </a:t>
            </a:r>
            <a:r>
              <a:rPr lang="fr-CA" sz="2000" dirty="0" err="1"/>
              <a:t>generally</a:t>
            </a:r>
            <a:r>
              <a:rPr lang="fr-CA" sz="2000" dirty="0"/>
              <a:t> </a:t>
            </a:r>
            <a:r>
              <a:rPr lang="fr-CA" sz="2000" dirty="0" err="1"/>
              <a:t>address</a:t>
            </a:r>
            <a:r>
              <a:rPr lang="fr-CA" sz="2000" dirty="0"/>
              <a:t> the </a:t>
            </a:r>
            <a:r>
              <a:rPr lang="fr-CA" sz="2000" dirty="0" err="1"/>
              <a:t>differing</a:t>
            </a:r>
            <a:r>
              <a:rPr lang="fr-CA" sz="2000" dirty="0"/>
              <a:t> </a:t>
            </a:r>
            <a:r>
              <a:rPr lang="fr-CA" sz="2000" dirty="0" err="1"/>
              <a:t>needs</a:t>
            </a:r>
            <a:r>
              <a:rPr lang="fr-CA" sz="2000" dirty="0"/>
              <a:t> of </a:t>
            </a:r>
            <a:r>
              <a:rPr lang="fr-CA" sz="2000" dirty="0" err="1"/>
              <a:t>small</a:t>
            </a:r>
            <a:r>
              <a:rPr lang="fr-CA" sz="2000" dirty="0"/>
              <a:t>, medium and large </a:t>
            </a:r>
            <a:r>
              <a:rPr lang="fr-CA" sz="2000" dirty="0" err="1"/>
              <a:t>museums</a:t>
            </a:r>
            <a:r>
              <a:rPr lang="fr-CA" sz="2000" dirty="0"/>
              <a:t>. </a:t>
            </a:r>
            <a:endParaRPr lang="en-CA" sz="2000" dirty="0"/>
          </a:p>
          <a:p>
            <a:pPr lvl="0"/>
            <a:endParaRPr lang="en-CA" sz="2000" dirty="0"/>
          </a:p>
          <a:p>
            <a:endParaRPr lang="en-CA" dirty="0"/>
          </a:p>
        </p:txBody>
      </p:sp>
      <p:sp>
        <p:nvSpPr>
          <p:cNvPr id="4" name="TextBox 3">
            <a:extLst>
              <a:ext uri="{FF2B5EF4-FFF2-40B4-BE49-F238E27FC236}">
                <a16:creationId xmlns:a16="http://schemas.microsoft.com/office/drawing/2014/main" id="{F3CEE0D1-062C-4385-92BE-D064BE8AD5C2}"/>
              </a:ext>
            </a:extLst>
          </p:cNvPr>
          <p:cNvSpPr txBox="1"/>
          <p:nvPr/>
        </p:nvSpPr>
        <p:spPr>
          <a:xfrm>
            <a:off x="838200" y="4772362"/>
            <a:ext cx="10515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The pandemic highlighted the precarious financial situation of the not-for-profit heritage sector and raised the prospect of the loss our shared heritage due to extended or permanent museum closures.</a:t>
            </a:r>
          </a:p>
        </p:txBody>
      </p:sp>
    </p:spTree>
    <p:extLst>
      <p:ext uri="{BB962C8B-B14F-4D97-AF65-F5344CB8AC3E}">
        <p14:creationId xmlns:p14="http://schemas.microsoft.com/office/powerpoint/2010/main" val="177104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1070-A483-4332-8FF2-F44E2CAF2F93}"/>
              </a:ext>
            </a:extLst>
          </p:cNvPr>
          <p:cNvSpPr>
            <a:spLocks noGrp="1"/>
          </p:cNvSpPr>
          <p:nvPr>
            <p:ph type="title"/>
          </p:nvPr>
        </p:nvSpPr>
        <p:spPr/>
        <p:txBody>
          <a:bodyPr/>
          <a:lstStyle/>
          <a:p>
            <a:r>
              <a:rPr lang="fr-CA" dirty="0" err="1"/>
              <a:t>Renewing</a:t>
            </a:r>
            <a:r>
              <a:rPr lang="fr-CA" dirty="0"/>
              <a:t> the Museum Policy</a:t>
            </a:r>
            <a:endParaRPr lang="en-CA" dirty="0"/>
          </a:p>
        </p:txBody>
      </p:sp>
      <p:sp>
        <p:nvSpPr>
          <p:cNvPr id="3" name="Content Placeholder 2">
            <a:extLst>
              <a:ext uri="{FF2B5EF4-FFF2-40B4-BE49-F238E27FC236}">
                <a16:creationId xmlns:a16="http://schemas.microsoft.com/office/drawing/2014/main" id="{15AB8FF8-A3CA-4A04-99D3-EF7584B4EBC7}"/>
              </a:ext>
            </a:extLst>
          </p:cNvPr>
          <p:cNvSpPr>
            <a:spLocks noGrp="1"/>
          </p:cNvSpPr>
          <p:nvPr>
            <p:ph idx="1"/>
          </p:nvPr>
        </p:nvSpPr>
        <p:spPr/>
        <p:txBody>
          <a:bodyPr>
            <a:normAutofit/>
          </a:bodyPr>
          <a:lstStyle/>
          <a:p>
            <a:endParaRPr lang="en-CA" sz="1800" dirty="0">
              <a:effectLst/>
              <a:latin typeface="Calibri" panose="020F0502020204030204" pitchFamily="34" charset="0"/>
              <a:ea typeface="Calibri" panose="020F0502020204030204" pitchFamily="34" charset="0"/>
            </a:endParaRPr>
          </a:p>
          <a:p>
            <a:endParaRPr lang="en-CA" sz="1800" dirty="0">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Advance reconciliation with Indigenous Peoples, particularly regarding access to and repatriation of Indigenous cultural property and ancestral remains. </a:t>
            </a:r>
          </a:p>
          <a:p>
            <a:r>
              <a:rPr lang="en-CA" sz="1800" dirty="0">
                <a:effectLst/>
                <a:latin typeface="Calibri" panose="020F0502020204030204" pitchFamily="34" charset="0"/>
                <a:ea typeface="Calibri" panose="020F0502020204030204" pitchFamily="34" charset="0"/>
              </a:rPr>
              <a:t>Further the digital transformation: </a:t>
            </a:r>
            <a:r>
              <a:rPr lang="en-CA" sz="1800" dirty="0"/>
              <a:t>Budget 2021 allocated $20 </a:t>
            </a:r>
            <a:r>
              <a:rPr lang="en-CA" sz="1800" dirty="0">
                <a:effectLst/>
                <a:latin typeface="Calibri" panose="020F0502020204030204" pitchFamily="34" charset="0"/>
                <a:ea typeface="Calibri" panose="020F0502020204030204" pitchFamily="34" charset="0"/>
              </a:rPr>
              <a:t>million to a new </a:t>
            </a:r>
            <a:r>
              <a:rPr lang="en-CA" sz="1800" i="1" dirty="0">
                <a:effectLst/>
                <a:latin typeface="Calibri" panose="020F0502020204030204" pitchFamily="34" charset="0"/>
                <a:ea typeface="Calibri" panose="020F0502020204030204" pitchFamily="34" charset="0"/>
              </a:rPr>
              <a:t>Digital Access to Heritage</a:t>
            </a:r>
            <a:r>
              <a:rPr lang="en-CA" sz="1800" dirty="0">
                <a:effectLst/>
                <a:latin typeface="Calibri" panose="020F0502020204030204" pitchFamily="34" charset="0"/>
                <a:ea typeface="Calibri" panose="020F0502020204030204" pitchFamily="34" charset="0"/>
              </a:rPr>
              <a:t> component of the Museums Assistance Program for three years. </a:t>
            </a:r>
          </a:p>
          <a:p>
            <a:r>
              <a:rPr lang="en-CA" sz="1800" dirty="0">
                <a:latin typeface="Calibri" panose="020F0502020204030204" pitchFamily="34" charset="0"/>
                <a:ea typeface="Calibri" panose="020F0502020204030204" pitchFamily="34" charset="0"/>
              </a:rPr>
              <a:t>Encourage equity, diversity and inclusion to engage all Canadians.</a:t>
            </a:r>
          </a:p>
          <a:p>
            <a:r>
              <a:rPr lang="en-CA" sz="1800" dirty="0">
                <a:effectLst/>
                <a:latin typeface="Calibri" panose="020F0502020204030204" pitchFamily="34" charset="0"/>
                <a:ea typeface="Calibri" panose="020F0502020204030204" pitchFamily="34" charset="0"/>
              </a:rPr>
              <a:t>Seek opportunities for improved financial stability.</a:t>
            </a:r>
          </a:p>
          <a:p>
            <a:endParaRPr lang="en-CA" sz="1800" dirty="0">
              <a:effectLst/>
              <a:latin typeface="Calibri" panose="020F0502020204030204" pitchFamily="34" charset="0"/>
              <a:ea typeface="Calibri" panose="020F0502020204030204" pitchFamily="34" charset="0"/>
            </a:endParaRPr>
          </a:p>
          <a:p>
            <a:endParaRPr lang="en-CA" sz="1800" dirty="0">
              <a:latin typeface="Calibri" panose="020F0502020204030204" pitchFamily="34" charset="0"/>
            </a:endParaRPr>
          </a:p>
          <a:p>
            <a:endParaRPr lang="en-CA" dirty="0"/>
          </a:p>
        </p:txBody>
      </p:sp>
      <p:sp>
        <p:nvSpPr>
          <p:cNvPr id="6" name="Rectangle 5">
            <a:extLst>
              <a:ext uri="{FF2B5EF4-FFF2-40B4-BE49-F238E27FC236}">
                <a16:creationId xmlns:a16="http://schemas.microsoft.com/office/drawing/2014/main" id="{DDC56BAE-A6BD-4C32-8F1C-040CB1F8A165}"/>
              </a:ext>
            </a:extLst>
          </p:cNvPr>
          <p:cNvSpPr/>
          <p:nvPr/>
        </p:nvSpPr>
        <p:spPr>
          <a:xfrm>
            <a:off x="838200" y="1605157"/>
            <a:ext cx="10515600" cy="790469"/>
          </a:xfrm>
          <a:prstGeom prst="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Review of the Museum Policy is an opportunity to develop resiliency across the sector. </a:t>
            </a:r>
            <a:endParaRPr lang="en-CA"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748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E4F7-21A2-4295-98E3-2C44DD4296BD}"/>
              </a:ext>
            </a:extLst>
          </p:cNvPr>
          <p:cNvSpPr>
            <a:spLocks noGrp="1"/>
          </p:cNvSpPr>
          <p:nvPr>
            <p:ph type="title"/>
          </p:nvPr>
        </p:nvSpPr>
        <p:spPr/>
        <p:txBody>
          <a:bodyPr/>
          <a:lstStyle/>
          <a:p>
            <a:r>
              <a:rPr lang="fr-CA" dirty="0"/>
              <a:t>Next </a:t>
            </a:r>
            <a:r>
              <a:rPr lang="fr-CA" dirty="0" err="1"/>
              <a:t>Steps</a:t>
            </a:r>
            <a:endParaRPr lang="en-CA" dirty="0"/>
          </a:p>
        </p:txBody>
      </p:sp>
      <p:sp>
        <p:nvSpPr>
          <p:cNvPr id="3" name="Content Placeholder 2">
            <a:extLst>
              <a:ext uri="{FF2B5EF4-FFF2-40B4-BE49-F238E27FC236}">
                <a16:creationId xmlns:a16="http://schemas.microsoft.com/office/drawing/2014/main" id="{68C4198B-5859-473C-94EA-75A81C71840A}"/>
              </a:ext>
            </a:extLst>
          </p:cNvPr>
          <p:cNvSpPr>
            <a:spLocks noGrp="1"/>
          </p:cNvSpPr>
          <p:nvPr>
            <p:ph idx="1"/>
          </p:nvPr>
        </p:nvSpPr>
        <p:spPr>
          <a:xfrm>
            <a:off x="838200" y="1825624"/>
            <a:ext cx="10515600" cy="3019331"/>
          </a:xfrm>
        </p:spPr>
        <p:txBody>
          <a:bodyPr>
            <a:normAutofit fontScale="92500" lnSpcReduction="10000"/>
          </a:bodyPr>
          <a:lstStyle/>
          <a:p>
            <a:pPr marL="0" indent="0">
              <a:buNone/>
            </a:pPr>
            <a:r>
              <a:rPr lang="en-US" sz="2000" dirty="0"/>
              <a:t>Starting Fall 2022:  </a:t>
            </a:r>
          </a:p>
          <a:p>
            <a:r>
              <a:rPr lang="en-US" sz="2000" dirty="0"/>
              <a:t>Launch of a public website sharing information about the consultations and related resources</a:t>
            </a:r>
          </a:p>
          <a:p>
            <a:r>
              <a:rPr lang="en-US" sz="2000" dirty="0"/>
              <a:t>Start of consultation process, including:</a:t>
            </a:r>
          </a:p>
          <a:p>
            <a:pPr marL="800100" lvl="1" indent="-342900"/>
            <a:r>
              <a:rPr lang="fr-CA" sz="1600" dirty="0"/>
              <a:t>Open public consultations</a:t>
            </a:r>
          </a:p>
          <a:p>
            <a:pPr marL="800100" lvl="1" indent="-342900"/>
            <a:r>
              <a:rPr lang="fr-CA" sz="1600" dirty="0" err="1"/>
              <a:t>Meaningful</a:t>
            </a:r>
            <a:r>
              <a:rPr lang="fr-CA" sz="1600" dirty="0"/>
              <a:t> consultations </a:t>
            </a:r>
            <a:r>
              <a:rPr lang="fr-CA" sz="1600" dirty="0" err="1"/>
              <a:t>with</a:t>
            </a:r>
            <a:r>
              <a:rPr lang="fr-CA" sz="1600" dirty="0"/>
              <a:t> First Nations, Métis and Inuit</a:t>
            </a:r>
          </a:p>
          <a:p>
            <a:pPr marL="800100" lvl="1" indent="-342900"/>
            <a:r>
              <a:rPr lang="fr-CA" sz="1600" dirty="0"/>
              <a:t>FPTCH Table face à face discussion</a:t>
            </a:r>
          </a:p>
          <a:p>
            <a:pPr marL="800100" lvl="1" indent="-342900"/>
            <a:r>
              <a:rPr lang="en-US" sz="1600" dirty="0"/>
              <a:t>Direct online consultations with museums and other stakeholders, including academia and experts</a:t>
            </a:r>
          </a:p>
          <a:p>
            <a:pPr marL="800100" lvl="1" indent="-342900"/>
            <a:r>
              <a:rPr lang="en-US" sz="1600" dirty="0"/>
              <a:t>Virtual regional roundtable discussions with stakeholders on the following themes: 1) role in society, 2) resilience,  3) reconciliation, 4) equity, diversity and inclusion and 5) preservation and access</a:t>
            </a:r>
          </a:p>
          <a:p>
            <a:pPr marL="800100" lvl="1" indent="-342900"/>
            <a:r>
              <a:rPr lang="en-US" sz="1600" dirty="0"/>
              <a:t>Discussions with the Canadian Museums Association and provincial/territorial museum and archival associations to validate what we have heard. </a:t>
            </a:r>
          </a:p>
          <a:p>
            <a:pPr marL="457200" lvl="1" indent="0">
              <a:buNone/>
            </a:pPr>
            <a:endParaRPr lang="en-US" sz="1600" dirty="0"/>
          </a:p>
          <a:p>
            <a:pPr marL="0" indent="0">
              <a:buNone/>
            </a:pPr>
            <a:endParaRPr lang="en-CA" sz="2000" dirty="0"/>
          </a:p>
          <a:p>
            <a:pPr marL="342900" indent="-342900">
              <a:buFont typeface="Arial" panose="020B0604020202020204" pitchFamily="34" charset="0"/>
              <a:buChar char="•"/>
            </a:pPr>
            <a:endParaRPr lang="en-CA" sz="2000" dirty="0"/>
          </a:p>
          <a:p>
            <a:endParaRPr lang="en-CA" dirty="0"/>
          </a:p>
        </p:txBody>
      </p:sp>
      <p:graphicFrame>
        <p:nvGraphicFramePr>
          <p:cNvPr id="4" name="Content Placeholder 6">
            <a:extLst>
              <a:ext uri="{FF2B5EF4-FFF2-40B4-BE49-F238E27FC236}">
                <a16:creationId xmlns:a16="http://schemas.microsoft.com/office/drawing/2014/main" id="{49B13B85-479A-4ADB-93F2-D9EFE5AF95F3}"/>
              </a:ext>
            </a:extLst>
          </p:cNvPr>
          <p:cNvGraphicFramePr>
            <a:graphicFrameLocks/>
          </p:cNvGraphicFramePr>
          <p:nvPr>
            <p:extLst>
              <p:ext uri="{D42A27DB-BD31-4B8C-83A1-F6EECF244321}">
                <p14:modId xmlns:p14="http://schemas.microsoft.com/office/powerpoint/2010/main" val="2405880614"/>
              </p:ext>
            </p:extLst>
          </p:nvPr>
        </p:nvGraphicFramePr>
        <p:xfrm>
          <a:off x="913701" y="4462321"/>
          <a:ext cx="10515600" cy="216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75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991D-96DE-4CC1-80C1-878957417896}"/>
              </a:ext>
            </a:extLst>
          </p:cNvPr>
          <p:cNvSpPr>
            <a:spLocks noGrp="1"/>
          </p:cNvSpPr>
          <p:nvPr>
            <p:ph type="title"/>
          </p:nvPr>
        </p:nvSpPr>
        <p:spPr/>
        <p:txBody>
          <a:bodyPr/>
          <a:lstStyle/>
          <a:p>
            <a:r>
              <a:rPr lang="fr-CA" dirty="0"/>
              <a:t>Annex A: COVID-19 </a:t>
            </a:r>
            <a:r>
              <a:rPr lang="fr-CA" dirty="0" err="1"/>
              <a:t>funding</a:t>
            </a:r>
            <a:endParaRPr lang="en-CA" dirty="0"/>
          </a:p>
        </p:txBody>
      </p:sp>
      <p:sp>
        <p:nvSpPr>
          <p:cNvPr id="3" name="Content Placeholder 2">
            <a:extLst>
              <a:ext uri="{FF2B5EF4-FFF2-40B4-BE49-F238E27FC236}">
                <a16:creationId xmlns:a16="http://schemas.microsoft.com/office/drawing/2014/main" id="{DB3152DE-EEB0-431A-B096-3F3B7F275CE3}"/>
              </a:ext>
            </a:extLst>
          </p:cNvPr>
          <p:cNvSpPr>
            <a:spLocks noGrp="1"/>
          </p:cNvSpPr>
          <p:nvPr>
            <p:ph idx="1"/>
          </p:nvPr>
        </p:nvSpPr>
        <p:spPr>
          <a:xfrm>
            <a:off x="838200" y="1825625"/>
            <a:ext cx="10515600" cy="3692859"/>
          </a:xfrm>
        </p:spPr>
        <p:txBody>
          <a:bodyPr>
            <a:normAutofit/>
          </a:bodyPr>
          <a:lstStyle/>
          <a:p>
            <a:r>
              <a:rPr lang="en-US" sz="1800" dirty="0">
                <a:cs typeface="Calibri" panose="020F0502020204030204" pitchFamily="34" charset="0"/>
              </a:rPr>
              <a:t>In 2022-23 the federal government allocated $13.6 million in pandemic recovery support to heritage institutions. </a:t>
            </a:r>
          </a:p>
          <a:p>
            <a:r>
              <a:rPr lang="en-US" sz="1800" dirty="0">
                <a:cs typeface="Calibri" panose="020F0502020204030204" pitchFamily="34" charset="0"/>
              </a:rPr>
              <a:t>The federal government awarded $47 million for heritage institutions in 2021-22: </a:t>
            </a:r>
          </a:p>
          <a:p>
            <a:pPr lvl="1"/>
            <a:r>
              <a:rPr lang="en-CA" sz="1800" dirty="0"/>
              <a:t>Over $35 million was awarded to almost 1200 heritage institutions through the </a:t>
            </a:r>
            <a:r>
              <a:rPr lang="en-CA" sz="1800" dirty="0">
                <a:effectLst/>
                <a:ea typeface="Calibri" panose="020F0502020204030204" pitchFamily="34" charset="0"/>
              </a:rPr>
              <a:t>Reopening Fund for Heritage Organizations.</a:t>
            </a:r>
          </a:p>
          <a:p>
            <a:pPr lvl="1"/>
            <a:r>
              <a:rPr lang="en-CA" sz="1800" dirty="0"/>
              <a:t>$12 million </a:t>
            </a:r>
            <a:r>
              <a:rPr lang="en-CA" sz="1800" dirty="0">
                <a:effectLst/>
                <a:ea typeface="Calibri" panose="020F0502020204030204" pitchFamily="34" charset="0"/>
              </a:rPr>
              <a:t>in economic recovery funding through Young Canada Works - Heritage to employ student summer jobs and internships in heritage institutions.</a:t>
            </a:r>
            <a:endParaRPr lang="en-CA" sz="1800" dirty="0"/>
          </a:p>
          <a:p>
            <a:pPr>
              <a:spcAft>
                <a:spcPts val="300"/>
              </a:spcAft>
            </a:pPr>
            <a:r>
              <a:rPr lang="en-CA" sz="1800" dirty="0"/>
              <a:t>In 2020-21 </a:t>
            </a:r>
            <a:r>
              <a:rPr lang="en-CA" sz="1800" dirty="0">
                <a:effectLst/>
                <a:ea typeface="Calibri" panose="020F0502020204030204" pitchFamily="34" charset="0"/>
                <a:cs typeface="Calibri" panose="020F0502020204030204" pitchFamily="34" charset="0"/>
              </a:rPr>
              <a:t>the federal government provided $45.1 million in emergency funding for heritage institutions.</a:t>
            </a:r>
          </a:p>
          <a:p>
            <a:pPr lvl="1">
              <a:spcAft>
                <a:spcPts val="300"/>
              </a:spcAft>
            </a:pPr>
            <a:r>
              <a:rPr lang="en-CA" sz="1800" dirty="0">
                <a:ea typeface="Calibri" panose="020F0502020204030204" pitchFamily="34" charset="0"/>
                <a:cs typeface="Calibri" panose="020F0502020204030204" pitchFamily="34" charset="0"/>
              </a:rPr>
              <a:t>Over </a:t>
            </a:r>
            <a:r>
              <a:rPr lang="en-GB" sz="1800" dirty="0">
                <a:effectLst/>
                <a:ea typeface="Calibri" panose="020F0502020204030204" pitchFamily="34" charset="0"/>
              </a:rPr>
              <a:t>$34 million in COVID-19 emergency funding was awarded to nearly 1,300 heritage institutions</a:t>
            </a:r>
          </a:p>
          <a:p>
            <a:pPr lvl="1">
              <a:spcAft>
                <a:spcPts val="300"/>
              </a:spcAft>
            </a:pPr>
            <a:r>
              <a:rPr lang="en-GB" sz="1800" dirty="0">
                <a:ea typeface="Calibri" panose="020F0502020204030204" pitchFamily="34" charset="0"/>
                <a:cs typeface="Times New Roman" panose="02020603050405020304" pitchFamily="18" charset="0"/>
              </a:rPr>
              <a:t>$11.1 </a:t>
            </a:r>
            <a:r>
              <a:rPr lang="en-GB" sz="1800" dirty="0">
                <a:effectLst/>
                <a:ea typeface="Calibri" panose="020F0502020204030204" pitchFamily="34" charset="0"/>
              </a:rPr>
              <a:t>million in COVID-19 emergency funding through Young </a:t>
            </a:r>
            <a:r>
              <a:rPr lang="en-GB" sz="1800" dirty="0">
                <a:ea typeface="Calibri" panose="020F0502020204030204" pitchFamily="34" charset="0"/>
              </a:rPr>
              <a:t>Canada Works – Heritage </a:t>
            </a:r>
            <a:r>
              <a:rPr lang="en-GB" sz="1800" dirty="0">
                <a:effectLst/>
                <a:ea typeface="Calibri" panose="020F0502020204030204" pitchFamily="34" charset="0"/>
              </a:rPr>
              <a:t>to employ 1,055 student summer jobs and internships in heritage institutions. </a:t>
            </a:r>
            <a:endParaRPr lang="en-CA" sz="1800" dirty="0">
              <a:effectLst/>
              <a:ea typeface="Calibri" panose="020F0502020204030204" pitchFamily="34" charset="0"/>
              <a:cs typeface="Times New Roman" panose="02020603050405020304" pitchFamily="18" charset="0"/>
            </a:endParaRPr>
          </a:p>
          <a:p>
            <a:endParaRPr lang="en-CA" sz="1800" dirty="0"/>
          </a:p>
          <a:p>
            <a:endParaRPr lang="en-CA" dirty="0"/>
          </a:p>
        </p:txBody>
      </p:sp>
    </p:spTree>
    <p:extLst>
      <p:ext uri="{BB962C8B-B14F-4D97-AF65-F5344CB8AC3E}">
        <p14:creationId xmlns:p14="http://schemas.microsoft.com/office/powerpoint/2010/main" val="174751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What</a:t>
            </a:r>
            <a:r>
              <a:rPr lang="fr-CA" dirty="0"/>
              <a:t> are </a:t>
            </a:r>
            <a:r>
              <a:rPr lang="fr-CA" dirty="0" err="1"/>
              <a:t>museums</a:t>
            </a:r>
            <a:r>
              <a:rPr lang="fr-CA" dirty="0"/>
              <a:t>?</a:t>
            </a:r>
            <a:endParaRPr lang="en-CA" dirty="0"/>
          </a:p>
        </p:txBody>
      </p:sp>
      <p:sp>
        <p:nvSpPr>
          <p:cNvPr id="3" name="Content Placeholder 2"/>
          <p:cNvSpPr>
            <a:spLocks noGrp="1"/>
          </p:cNvSpPr>
          <p:nvPr>
            <p:ph idx="1"/>
          </p:nvPr>
        </p:nvSpPr>
        <p:spPr>
          <a:xfrm>
            <a:off x="838200" y="1690688"/>
            <a:ext cx="10515600" cy="3759098"/>
          </a:xfrm>
        </p:spPr>
        <p:txBody>
          <a:bodyPr>
            <a:normAutofit fontScale="92500" lnSpcReduction="20000"/>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900" dirty="0"/>
          </a:p>
          <a:p>
            <a:endParaRPr lang="en-US" sz="1900" dirty="0"/>
          </a:p>
          <a:p>
            <a:r>
              <a:rPr lang="en-US" sz="1900" dirty="0"/>
              <a:t>The newly adopted ICOM definition of museum includes not-for-profit history museums, art museums, archives, historic sites and other institutions. </a:t>
            </a:r>
          </a:p>
          <a:p>
            <a:r>
              <a:rPr lang="en-US" sz="1900" dirty="0"/>
              <a:t>Indigenous cultural </a:t>
            </a:r>
            <a:r>
              <a:rPr lang="en-US" sz="1900" dirty="0" err="1"/>
              <a:t>centres</a:t>
            </a:r>
            <a:r>
              <a:rPr lang="en-US" sz="1900" dirty="0"/>
              <a:t> are also normally eligible for departmental programs. </a:t>
            </a:r>
          </a:p>
          <a:p>
            <a:endParaRPr lang="en-US" sz="1800" dirty="0"/>
          </a:p>
          <a:p>
            <a:pPr marL="0" indent="0">
              <a:buNone/>
            </a:pPr>
            <a:endParaRPr lang="en-US" sz="1800" dirty="0"/>
          </a:p>
          <a:p>
            <a:endParaRPr lang="en-US" sz="1800" dirty="0"/>
          </a:p>
          <a:p>
            <a:endParaRPr lang="en-CA" dirty="0"/>
          </a:p>
        </p:txBody>
      </p:sp>
      <p:sp>
        <p:nvSpPr>
          <p:cNvPr id="6" name="TextBox 5">
            <a:extLst>
              <a:ext uri="{FF2B5EF4-FFF2-40B4-BE49-F238E27FC236}">
                <a16:creationId xmlns:a16="http://schemas.microsoft.com/office/drawing/2014/main" id="{B0228861-951C-4AD0-8B08-25CA19E257AD}"/>
              </a:ext>
            </a:extLst>
          </p:cNvPr>
          <p:cNvSpPr txBox="1"/>
          <p:nvPr/>
        </p:nvSpPr>
        <p:spPr>
          <a:xfrm>
            <a:off x="2171700" y="1690688"/>
            <a:ext cx="7848599" cy="2554545"/>
          </a:xfrm>
          <a:prstGeom prst="rect">
            <a:avLst/>
          </a:prstGeom>
          <a:solidFill>
            <a:schemeClr val="bg1"/>
          </a:solidFill>
        </p:spPr>
        <p:txBody>
          <a:bodyPr wrap="square" rtlCol="0">
            <a:spAutoFit/>
          </a:bodyPr>
          <a:lstStyle/>
          <a:p>
            <a:r>
              <a:rPr lang="en-US" b="1" dirty="0">
                <a:solidFill>
                  <a:srgbClr val="474747"/>
                </a:solidFill>
                <a:latin typeface="Arial" panose="020B0604020202020204" pitchFamily="34" charset="0"/>
              </a:rPr>
              <a:t>“</a:t>
            </a:r>
            <a:r>
              <a:rPr lang="en-US" b="1" i="0" dirty="0">
                <a:solidFill>
                  <a:srgbClr val="474747"/>
                </a:solidFill>
                <a:effectLst/>
                <a:latin typeface="Arial" panose="020B0604020202020204" pitchFamily="34" charset="0"/>
              </a:rPr>
              <a:t>A museum is a not-for-profit, permanent institution in the service of society that researches, collects, conserves, interprets and exhibits tangible and intangible heritage. Open to the public, accessible and inclusive, museums foster diversity and sustainability. They operate and communicate ethically, professionally and with the participation of communities, offering varied experiences for education, enjoyment, reflection and knowledge sharing.” </a:t>
            </a:r>
          </a:p>
          <a:p>
            <a:endParaRPr lang="en-US" b="1" dirty="0">
              <a:solidFill>
                <a:srgbClr val="474747"/>
              </a:solidFill>
              <a:latin typeface="Arial" panose="020B0604020202020204" pitchFamily="34" charset="0"/>
            </a:endParaRPr>
          </a:p>
          <a:p>
            <a:pPr lvl="1" algn="r"/>
            <a:r>
              <a:rPr lang="en-US" sz="1600" dirty="0">
                <a:solidFill>
                  <a:srgbClr val="474747"/>
                </a:solidFill>
                <a:latin typeface="Arial" panose="020B0604020202020204" pitchFamily="34" charset="0"/>
              </a:rPr>
              <a:t>International Council of Museums (ICOM), August 2022</a:t>
            </a:r>
            <a:endParaRPr lang="en-CA" sz="1600" dirty="0"/>
          </a:p>
        </p:txBody>
      </p:sp>
    </p:spTree>
    <p:extLst>
      <p:ext uri="{BB962C8B-B14F-4D97-AF65-F5344CB8AC3E}">
        <p14:creationId xmlns:p14="http://schemas.microsoft.com/office/powerpoint/2010/main" val="163931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Museum sector in Canada</a:t>
            </a:r>
            <a:endParaRPr lang="en-CA" dirty="0"/>
          </a:p>
        </p:txBody>
      </p:sp>
      <p:sp>
        <p:nvSpPr>
          <p:cNvPr id="3" name="Content Placeholder 2"/>
          <p:cNvSpPr>
            <a:spLocks noGrp="1"/>
          </p:cNvSpPr>
          <p:nvPr>
            <p:ph idx="1"/>
          </p:nvPr>
        </p:nvSpPr>
        <p:spPr>
          <a:xfrm>
            <a:off x="838200" y="1690688"/>
            <a:ext cx="10515600" cy="3759098"/>
          </a:xfrm>
        </p:spPr>
        <p:txBody>
          <a:bodyPr/>
          <a:lstStyle/>
          <a:p>
            <a:r>
              <a:rPr lang="en-US" sz="1800" dirty="0"/>
              <a:t>In 2019, there were about 2,700 not-for-profit museums and other heritage institutions across Canada. </a:t>
            </a:r>
          </a:p>
          <a:p>
            <a:pPr lvl="1"/>
            <a:r>
              <a:rPr lang="en-US" sz="1400" dirty="0"/>
              <a:t>About </a:t>
            </a:r>
            <a:r>
              <a:rPr lang="en-CA" sz="1400" dirty="0"/>
              <a:t>40% of these institutions are located in rural areas (communities with a population of less than 10,000 people).  </a:t>
            </a:r>
          </a:p>
          <a:p>
            <a:pPr lvl="1"/>
            <a:r>
              <a:rPr lang="en-CA" sz="1400" dirty="0"/>
              <a:t>57% have an annual revenue of less than $100,000 (36% have annual revenue of less than $40,000).</a:t>
            </a:r>
            <a:endParaRPr lang="en-US" sz="1600" dirty="0"/>
          </a:p>
          <a:p>
            <a:endParaRPr lang="en-CA" dirty="0"/>
          </a:p>
        </p:txBody>
      </p:sp>
      <p:pic>
        <p:nvPicPr>
          <p:cNvPr id="4" name="Picture 3">
            <a:extLst>
              <a:ext uri="{FF2B5EF4-FFF2-40B4-BE49-F238E27FC236}">
                <a16:creationId xmlns:a16="http://schemas.microsoft.com/office/drawing/2014/main" id="{FDE9E692-9868-4904-AB16-3441B6176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508" y="2554882"/>
            <a:ext cx="5861292" cy="3759098"/>
          </a:xfrm>
          <a:prstGeom prst="rect">
            <a:avLst/>
          </a:prstGeom>
        </p:spPr>
      </p:pic>
      <p:graphicFrame>
        <p:nvGraphicFramePr>
          <p:cNvPr id="5" name="Chart 4">
            <a:extLst>
              <a:ext uri="{FF2B5EF4-FFF2-40B4-BE49-F238E27FC236}">
                <a16:creationId xmlns:a16="http://schemas.microsoft.com/office/drawing/2014/main" id="{12FF9AB0-9906-4BA6-B987-912718CEAF91}"/>
              </a:ext>
            </a:extLst>
          </p:cNvPr>
          <p:cNvGraphicFramePr/>
          <p:nvPr>
            <p:extLst>
              <p:ext uri="{D42A27DB-BD31-4B8C-83A1-F6EECF244321}">
                <p14:modId xmlns:p14="http://schemas.microsoft.com/office/powerpoint/2010/main" val="3529793736"/>
              </p:ext>
            </p:extLst>
          </p:nvPr>
        </p:nvGraphicFramePr>
        <p:xfrm>
          <a:off x="1034784" y="2745382"/>
          <a:ext cx="3564449" cy="3096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06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58EA-856E-4373-A512-7E880471688C}"/>
              </a:ext>
            </a:extLst>
          </p:cNvPr>
          <p:cNvSpPr>
            <a:spLocks noGrp="1"/>
          </p:cNvSpPr>
          <p:nvPr>
            <p:ph type="title"/>
          </p:nvPr>
        </p:nvSpPr>
        <p:spPr/>
        <p:txBody>
          <a:bodyPr/>
          <a:lstStyle/>
          <a:p>
            <a:r>
              <a:rPr lang="fr-CA" dirty="0"/>
              <a:t>Museum sector in Canada</a:t>
            </a:r>
            <a:endParaRPr lang="en-CA" dirty="0"/>
          </a:p>
        </p:txBody>
      </p:sp>
      <p:sp>
        <p:nvSpPr>
          <p:cNvPr id="3" name="Content Placeholder 2">
            <a:extLst>
              <a:ext uri="{FF2B5EF4-FFF2-40B4-BE49-F238E27FC236}">
                <a16:creationId xmlns:a16="http://schemas.microsoft.com/office/drawing/2014/main" id="{A166D700-747B-4AE5-B40E-108D85DA89A7}"/>
              </a:ext>
            </a:extLst>
          </p:cNvPr>
          <p:cNvSpPr>
            <a:spLocks noGrp="1"/>
          </p:cNvSpPr>
          <p:nvPr>
            <p:ph idx="1"/>
          </p:nvPr>
        </p:nvSpPr>
        <p:spPr>
          <a:xfrm>
            <a:off x="838200" y="1825625"/>
            <a:ext cx="6032383" cy="2964489"/>
          </a:xfrm>
        </p:spPr>
        <p:txBody>
          <a:bodyPr>
            <a:noAutofit/>
          </a:bodyPr>
          <a:lstStyle/>
          <a:p>
            <a:r>
              <a:rPr lang="en-US" sz="1800" dirty="0"/>
              <a:t>Pre-COVID, heritage institutions:</a:t>
            </a:r>
          </a:p>
          <a:p>
            <a:pPr lvl="1"/>
            <a:r>
              <a:rPr lang="en-US" sz="1400" dirty="0"/>
              <a:t>generated over $2.6 billion in  annual revenues, </a:t>
            </a:r>
            <a:r>
              <a:rPr lang="en-CA" sz="1400" dirty="0">
                <a:latin typeface="Calibri" panose="020F0502020204030204" pitchFamily="34" charset="0"/>
                <a:cs typeface="Times New Roman" panose="02020603050405020304" pitchFamily="18" charset="0"/>
              </a:rPr>
              <a:t>up</a:t>
            </a:r>
            <a:r>
              <a:rPr lang="en-CA" sz="1400" dirty="0">
                <a:effectLst/>
                <a:latin typeface="Calibri" panose="020F0502020204030204" pitchFamily="34" charset="0"/>
                <a:ea typeface="Calibri" panose="020F0502020204030204" pitchFamily="34" charset="0"/>
                <a:cs typeface="Times New Roman" panose="02020603050405020304" pitchFamily="18" charset="0"/>
              </a:rPr>
              <a:t> 27% ($559 million)  from 2011.</a:t>
            </a:r>
            <a:endParaRPr lang="en-US" sz="1400" dirty="0"/>
          </a:p>
          <a:p>
            <a:pPr lvl="1"/>
            <a:r>
              <a:rPr lang="en-US" sz="1400" dirty="0"/>
              <a:t>provided more than 37,200 Canadian jobs, up 18% (5,500 newly paid staff) from 2011.</a:t>
            </a:r>
          </a:p>
          <a:p>
            <a:pPr lvl="1"/>
            <a:r>
              <a:rPr lang="en-US" sz="1400" dirty="0"/>
              <a:t>received assistance from over 114,000 volunteers, who contributed approximately 6 million hours each year (the equivalent of 2,880 full-time positions and approximately $70 million in contribution of paid salary).</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Physical visits to heritage institutions reached over 79 million in 2017, up 41% from 2011, heavily out pacing Canada’s population growth, up 10% over the same period. </a:t>
            </a:r>
          </a:p>
        </p:txBody>
      </p:sp>
      <p:sp>
        <p:nvSpPr>
          <p:cNvPr id="7" name="Content Placeholder 2">
            <a:extLst>
              <a:ext uri="{FF2B5EF4-FFF2-40B4-BE49-F238E27FC236}">
                <a16:creationId xmlns:a16="http://schemas.microsoft.com/office/drawing/2014/main" id="{5AEA8C24-2892-47C1-9DE6-15ADFAF6B970}"/>
              </a:ext>
            </a:extLst>
          </p:cNvPr>
          <p:cNvSpPr txBox="1">
            <a:spLocks/>
          </p:cNvSpPr>
          <p:nvPr/>
        </p:nvSpPr>
        <p:spPr>
          <a:xfrm>
            <a:off x="838200" y="5057966"/>
            <a:ext cx="11216780" cy="705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9pPr>
          </a:lstStyle>
          <a:p>
            <a:r>
              <a:rPr lang="en-US" sz="1800" dirty="0"/>
              <a:t>The COVID-19 pandemic resulted in the prolonged closure of heritage institutions, translating into a drop in revenue and employment.</a:t>
            </a:r>
            <a:endParaRPr lang="en-CA" sz="1800" dirty="0"/>
          </a:p>
        </p:txBody>
      </p:sp>
      <p:sp>
        <p:nvSpPr>
          <p:cNvPr id="8" name="TextBox 7">
            <a:extLst>
              <a:ext uri="{FF2B5EF4-FFF2-40B4-BE49-F238E27FC236}">
                <a16:creationId xmlns:a16="http://schemas.microsoft.com/office/drawing/2014/main" id="{B4131C58-FB61-4B3B-A5B0-51EABC2BABAF}"/>
              </a:ext>
            </a:extLst>
          </p:cNvPr>
          <p:cNvSpPr txBox="1"/>
          <p:nvPr/>
        </p:nvSpPr>
        <p:spPr>
          <a:xfrm>
            <a:off x="7386742" y="4508542"/>
            <a:ext cx="4423795" cy="276999"/>
          </a:xfrm>
          <a:prstGeom prst="rect">
            <a:avLst/>
          </a:prstGeom>
          <a:noFill/>
        </p:spPr>
        <p:txBody>
          <a:bodyPr wrap="square" rtlCol="0">
            <a:spAutoFit/>
          </a:bodyPr>
          <a:lstStyle/>
          <a:p>
            <a:r>
              <a:rPr lang="en-CA" sz="1200" dirty="0"/>
              <a:t>Source: Government of Canada Survey of Heritage Institutions 2019</a:t>
            </a:r>
          </a:p>
        </p:txBody>
      </p:sp>
      <p:graphicFrame>
        <p:nvGraphicFramePr>
          <p:cNvPr id="9" name="Chart 8">
            <a:extLst>
              <a:ext uri="{FF2B5EF4-FFF2-40B4-BE49-F238E27FC236}">
                <a16:creationId xmlns:a16="http://schemas.microsoft.com/office/drawing/2014/main" id="{A45C4CFA-9064-46CA-A30C-3438F8DBE183}"/>
              </a:ext>
            </a:extLst>
          </p:cNvPr>
          <p:cNvGraphicFramePr>
            <a:graphicFrameLocks/>
          </p:cNvGraphicFramePr>
          <p:nvPr/>
        </p:nvGraphicFramePr>
        <p:xfrm>
          <a:off x="6870583" y="1674329"/>
          <a:ext cx="4951524" cy="283421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Text&#10;&#10;Description automatically generated with medium confidence">
            <a:extLst>
              <a:ext uri="{FF2B5EF4-FFF2-40B4-BE49-F238E27FC236}">
                <a16:creationId xmlns:a16="http://schemas.microsoft.com/office/drawing/2014/main" id="{36D14798-0A8F-4E10-B122-7AAE68432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802" y="3334250"/>
            <a:ext cx="475734" cy="482942"/>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BBE85605-D035-41A5-9546-960B257B9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0916" y="3321019"/>
            <a:ext cx="475734" cy="48294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7247D4FE-F53E-4A40-911E-DCFE134B7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933" y="3334250"/>
            <a:ext cx="475734" cy="482942"/>
          </a:xfrm>
          <a:prstGeom prst="rect">
            <a:avLst/>
          </a:prstGeom>
        </p:spPr>
      </p:pic>
      <p:sp>
        <p:nvSpPr>
          <p:cNvPr id="13" name="TextBox 1">
            <a:extLst>
              <a:ext uri="{FF2B5EF4-FFF2-40B4-BE49-F238E27FC236}">
                <a16:creationId xmlns:a16="http://schemas.microsoft.com/office/drawing/2014/main" id="{A7D5B21D-B309-4AD4-B856-B3C3CBFB3494}"/>
              </a:ext>
            </a:extLst>
          </p:cNvPr>
          <p:cNvSpPr txBox="1"/>
          <p:nvPr/>
        </p:nvSpPr>
        <p:spPr>
          <a:xfrm>
            <a:off x="11171112" y="3142161"/>
            <a:ext cx="365376" cy="192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900" dirty="0">
                <a:solidFill>
                  <a:schemeClr val="accent2">
                    <a:lumMod val="50000"/>
                  </a:schemeClr>
                </a:solidFill>
              </a:rPr>
              <a:t>256</a:t>
            </a:r>
          </a:p>
        </p:txBody>
      </p:sp>
    </p:spTree>
    <p:extLst>
      <p:ext uri="{BB962C8B-B14F-4D97-AF65-F5344CB8AC3E}">
        <p14:creationId xmlns:p14="http://schemas.microsoft.com/office/powerpoint/2010/main" val="416953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05C8-3BF1-4AEA-8AA6-1A8B6E4BCB50}"/>
              </a:ext>
            </a:extLst>
          </p:cNvPr>
          <p:cNvSpPr>
            <a:spLocks noGrp="1"/>
          </p:cNvSpPr>
          <p:nvPr>
            <p:ph type="title"/>
          </p:nvPr>
        </p:nvSpPr>
        <p:spPr/>
        <p:txBody>
          <a:bodyPr/>
          <a:lstStyle/>
          <a:p>
            <a:r>
              <a:rPr lang="fr-CA" dirty="0"/>
              <a:t>Museum sector in Canada </a:t>
            </a:r>
            <a:r>
              <a:rPr lang="en-CA" dirty="0"/>
              <a:t>during</a:t>
            </a:r>
            <a:r>
              <a:rPr lang="fr-CA" dirty="0"/>
              <a:t> Covid</a:t>
            </a:r>
            <a:endParaRPr lang="en-CA" dirty="0"/>
          </a:p>
        </p:txBody>
      </p:sp>
      <p:sp>
        <p:nvSpPr>
          <p:cNvPr id="6" name="TextBox 5">
            <a:extLst>
              <a:ext uri="{FF2B5EF4-FFF2-40B4-BE49-F238E27FC236}">
                <a16:creationId xmlns:a16="http://schemas.microsoft.com/office/drawing/2014/main" id="{24E1788E-504A-4E31-B217-9B3D27701895}"/>
              </a:ext>
            </a:extLst>
          </p:cNvPr>
          <p:cNvSpPr txBox="1"/>
          <p:nvPr/>
        </p:nvSpPr>
        <p:spPr>
          <a:xfrm>
            <a:off x="838200" y="1521326"/>
            <a:ext cx="4278330" cy="423192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2"/>
                </a:solidFill>
              </a:rPr>
              <a:t>The culture domain (in non-government institutions) saw significant declines in GDP and jobs during the pandemic. The cultural heritage subdomain experienced among the greatest losses and slowest recovery.</a:t>
            </a:r>
          </a:p>
          <a:p>
            <a:pPr marL="285750" indent="-285750">
              <a:spcBef>
                <a:spcPts val="600"/>
              </a:spcBef>
              <a:buFont typeface="Arial" panose="020B0604020202020204" pitchFamily="34" charset="0"/>
              <a:buChar char="•"/>
            </a:pPr>
            <a:r>
              <a:rPr lang="en-US" altLang="en-US" sz="1800" dirty="0">
                <a:solidFill>
                  <a:schemeClr val="tx2"/>
                </a:solidFill>
                <a:ea typeface="ヒラギノ角ゴ Pro W3"/>
              </a:rPr>
              <a:t>Preliminary data shows that since the onset of the COVID-19 pandemic, only 10% of Canadians physically attended a heritage institution or site but 16% </a:t>
            </a:r>
            <a:r>
              <a:rPr lang="en-US" sz="1800" dirty="0">
                <a:solidFill>
                  <a:schemeClr val="tx2"/>
                </a:solidFill>
              </a:rPr>
              <a:t>visited a heritage institution online during the COVID-19 pandemic. </a:t>
            </a:r>
            <a:r>
              <a:rPr lang="en-US" sz="1200" dirty="0">
                <a:solidFill>
                  <a:schemeClr val="tx2"/>
                </a:solidFill>
              </a:rPr>
              <a:t>Source: </a:t>
            </a:r>
            <a:r>
              <a:rPr lang="en-CA" sz="1200" dirty="0">
                <a:solidFill>
                  <a:schemeClr val="tx2"/>
                </a:solidFill>
              </a:rPr>
              <a:t>Art and Heritage Access and Availability Survey 2020-21 </a:t>
            </a:r>
            <a:endParaRPr lang="en-US" sz="1200" dirty="0">
              <a:solidFill>
                <a:schemeClr val="tx2"/>
              </a:solidFill>
            </a:endParaRPr>
          </a:p>
          <a:p>
            <a:pPr marL="285750" indent="-285750">
              <a:buFont typeface="Arial" panose="020B0604020202020204" pitchFamily="34" charset="0"/>
              <a:buChar char="•"/>
            </a:pPr>
            <a:endParaRPr lang="en-US" altLang="en-US" sz="1800" dirty="0">
              <a:ea typeface="ヒラギノ角ゴ Pro W3"/>
            </a:endParaRPr>
          </a:p>
          <a:p>
            <a:endParaRPr lang="en-CA" dirty="0"/>
          </a:p>
        </p:txBody>
      </p:sp>
      <p:sp>
        <p:nvSpPr>
          <p:cNvPr id="8" name="TextBox 7">
            <a:extLst>
              <a:ext uri="{FF2B5EF4-FFF2-40B4-BE49-F238E27FC236}">
                <a16:creationId xmlns:a16="http://schemas.microsoft.com/office/drawing/2014/main" id="{78E4C545-6AE5-4813-B0A5-1B296C93952A}"/>
              </a:ext>
            </a:extLst>
          </p:cNvPr>
          <p:cNvSpPr txBox="1"/>
          <p:nvPr/>
        </p:nvSpPr>
        <p:spPr>
          <a:xfrm>
            <a:off x="6190193" y="3824302"/>
            <a:ext cx="5809560" cy="1215717"/>
          </a:xfrm>
          <a:prstGeom prst="rect">
            <a:avLst/>
          </a:prstGeom>
          <a:noFill/>
        </p:spPr>
        <p:txBody>
          <a:bodyPr wrap="square" rtlCol="0">
            <a:spAutoFit/>
          </a:bodyPr>
          <a:lstStyle/>
          <a:p>
            <a:endParaRPr lang="fr-CA" sz="1100" dirty="0"/>
          </a:p>
          <a:p>
            <a:endParaRPr lang="fr-CA" sz="1100" dirty="0"/>
          </a:p>
          <a:p>
            <a:endParaRPr lang="fr-CA" sz="1100" dirty="0"/>
          </a:p>
          <a:p>
            <a:endParaRPr lang="fr-CA" sz="1100" dirty="0"/>
          </a:p>
          <a:p>
            <a:r>
              <a:rPr lang="fr-CA" sz="1100" dirty="0"/>
              <a:t>Source: </a:t>
            </a:r>
            <a:r>
              <a:rPr lang="en-US" sz="1100" dirty="0"/>
              <a:t>Statistics Canada quarterly GDP and employment figure highlights</a:t>
            </a:r>
          </a:p>
          <a:p>
            <a:endParaRPr lang="en-CA" dirty="0"/>
          </a:p>
        </p:txBody>
      </p:sp>
      <p:sp>
        <p:nvSpPr>
          <p:cNvPr id="9" name="TextBox 8">
            <a:extLst>
              <a:ext uri="{FF2B5EF4-FFF2-40B4-BE49-F238E27FC236}">
                <a16:creationId xmlns:a16="http://schemas.microsoft.com/office/drawing/2014/main" id="{F6DEC546-12F3-458E-AD12-513DCA1EB4AC}"/>
              </a:ext>
            </a:extLst>
          </p:cNvPr>
          <p:cNvSpPr txBox="1"/>
          <p:nvPr/>
        </p:nvSpPr>
        <p:spPr>
          <a:xfrm>
            <a:off x="780245" y="5106923"/>
            <a:ext cx="10326384" cy="646331"/>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2"/>
                </a:solidFill>
              </a:rPr>
              <a:t>The pandemic poses longer term risks as donations are expected to remain low pending an economic recovery and tourism, which brings in visitors and revenue, will also take time to recover.</a:t>
            </a:r>
          </a:p>
        </p:txBody>
      </p:sp>
      <p:sp>
        <p:nvSpPr>
          <p:cNvPr id="5" name="TextBox 4">
            <a:extLst>
              <a:ext uri="{FF2B5EF4-FFF2-40B4-BE49-F238E27FC236}">
                <a16:creationId xmlns:a16="http://schemas.microsoft.com/office/drawing/2014/main" id="{71BF8745-5413-4CCB-906F-5A29061A5043}"/>
              </a:ext>
            </a:extLst>
          </p:cNvPr>
          <p:cNvSpPr txBox="1"/>
          <p:nvPr/>
        </p:nvSpPr>
        <p:spPr>
          <a:xfrm>
            <a:off x="5585317" y="1511867"/>
            <a:ext cx="5110480" cy="338554"/>
          </a:xfrm>
          <a:prstGeom prst="rect">
            <a:avLst/>
          </a:prstGeom>
          <a:noFill/>
        </p:spPr>
        <p:txBody>
          <a:bodyPr wrap="square" rtlCol="0">
            <a:spAutoFit/>
          </a:bodyPr>
          <a:lstStyle/>
          <a:p>
            <a:pPr algn="ctr"/>
            <a:r>
              <a:rPr lang="fr-CA" sz="1600" b="1" dirty="0"/>
              <a:t>Cultural Heritage</a:t>
            </a:r>
            <a:endParaRPr lang="en-CA" sz="1600" b="1" dirty="0"/>
          </a:p>
        </p:txBody>
      </p:sp>
      <p:graphicFrame>
        <p:nvGraphicFramePr>
          <p:cNvPr id="10" name="Chart 9">
            <a:extLst>
              <a:ext uri="{FF2B5EF4-FFF2-40B4-BE49-F238E27FC236}">
                <a16:creationId xmlns:a16="http://schemas.microsoft.com/office/drawing/2014/main" id="{AE24FFE6-2A9C-5E16-B243-ADFB1E1A6DC4}"/>
              </a:ext>
            </a:extLst>
          </p:cNvPr>
          <p:cNvGraphicFramePr>
            <a:graphicFrameLocks/>
          </p:cNvGraphicFramePr>
          <p:nvPr/>
        </p:nvGraphicFramePr>
        <p:xfrm>
          <a:off x="5616357" y="1775006"/>
          <a:ext cx="5315803" cy="265715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B21BA5E6-A6C8-9318-2170-C8489B4671DC}"/>
              </a:ext>
            </a:extLst>
          </p:cNvPr>
          <p:cNvCxnSpPr/>
          <p:nvPr/>
        </p:nvCxnSpPr>
        <p:spPr>
          <a:xfrm>
            <a:off x="7986319" y="2323750"/>
            <a:ext cx="0" cy="1610687"/>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id="{B42CD4FB-04DC-8A45-6DF5-676EDBDCB5A1}"/>
              </a:ext>
            </a:extLst>
          </p:cNvPr>
          <p:cNvSpPr txBox="1"/>
          <p:nvPr/>
        </p:nvSpPr>
        <p:spPr>
          <a:xfrm>
            <a:off x="9115291" y="3006720"/>
            <a:ext cx="520568" cy="1595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800" dirty="0">
                <a:solidFill>
                  <a:schemeClr val="accent2">
                    <a:lumMod val="75000"/>
                  </a:schemeClr>
                </a:solidFill>
              </a:rPr>
              <a:t>-21.3%</a:t>
            </a:r>
          </a:p>
        </p:txBody>
      </p:sp>
      <p:cxnSp>
        <p:nvCxnSpPr>
          <p:cNvPr id="15" name="Straight Connector 14">
            <a:extLst>
              <a:ext uri="{FF2B5EF4-FFF2-40B4-BE49-F238E27FC236}">
                <a16:creationId xmlns:a16="http://schemas.microsoft.com/office/drawing/2014/main" id="{C6C7F85D-12C2-49E5-4E2A-DB265FB91946}"/>
              </a:ext>
            </a:extLst>
          </p:cNvPr>
          <p:cNvCxnSpPr/>
          <p:nvPr/>
        </p:nvCxnSpPr>
        <p:spPr>
          <a:xfrm>
            <a:off x="8274258" y="2147582"/>
            <a:ext cx="841033" cy="176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346F4C-FAF3-6EE7-33D4-2B6EA2813404}"/>
              </a:ext>
            </a:extLst>
          </p:cNvPr>
          <p:cNvCxnSpPr/>
          <p:nvPr/>
        </p:nvCxnSpPr>
        <p:spPr>
          <a:xfrm>
            <a:off x="9515249" y="2397820"/>
            <a:ext cx="841033" cy="176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335060-B8E9-294A-93C5-13B37EDFE92B}"/>
              </a:ext>
            </a:extLst>
          </p:cNvPr>
          <p:cNvCxnSpPr>
            <a:cxnSpLocks/>
            <a:endCxn id="13" idx="1"/>
          </p:cNvCxnSpPr>
          <p:nvPr/>
        </p:nvCxnSpPr>
        <p:spPr>
          <a:xfrm>
            <a:off x="8212822" y="2911219"/>
            <a:ext cx="902469" cy="175282"/>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4AB3AEB4-7D83-E212-8F46-44ED3EE276EC}"/>
              </a:ext>
            </a:extLst>
          </p:cNvPr>
          <p:cNvCxnSpPr/>
          <p:nvPr/>
        </p:nvCxnSpPr>
        <p:spPr>
          <a:xfrm>
            <a:off x="9577089" y="3142928"/>
            <a:ext cx="769654" cy="130817"/>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431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Museum Landscape</a:t>
            </a:r>
          </a:p>
        </p:txBody>
      </p:sp>
      <p:sp>
        <p:nvSpPr>
          <p:cNvPr id="5" name="Rounded Rectangle 4"/>
          <p:cNvSpPr/>
          <p:nvPr/>
        </p:nvSpPr>
        <p:spPr>
          <a:xfrm>
            <a:off x="1281063" y="1690689"/>
            <a:ext cx="2835564" cy="861436"/>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solidFill>
              </a:rPr>
              <a:t>Museums governed by the  Museum Act</a:t>
            </a:r>
          </a:p>
        </p:txBody>
      </p:sp>
      <p:sp>
        <p:nvSpPr>
          <p:cNvPr id="6" name="Rounded Rectangle 5"/>
          <p:cNvSpPr/>
          <p:nvPr/>
        </p:nvSpPr>
        <p:spPr>
          <a:xfrm>
            <a:off x="7118032" y="1682649"/>
            <a:ext cx="2835564" cy="861435"/>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solidFill>
              </a:rPr>
              <a:t>Museums impacted by the Museum Policy</a:t>
            </a:r>
          </a:p>
        </p:txBody>
      </p:sp>
      <p:sp>
        <p:nvSpPr>
          <p:cNvPr id="7" name="Rounded Rectangle 6"/>
          <p:cNvSpPr/>
          <p:nvPr/>
        </p:nvSpPr>
        <p:spPr>
          <a:xfrm>
            <a:off x="1872190" y="2817858"/>
            <a:ext cx="1653309" cy="1100571"/>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National Museums</a:t>
            </a:r>
          </a:p>
        </p:txBody>
      </p:sp>
      <p:sp>
        <p:nvSpPr>
          <p:cNvPr id="8" name="Rounded Rectangle 7"/>
          <p:cNvSpPr/>
          <p:nvPr/>
        </p:nvSpPr>
        <p:spPr>
          <a:xfrm>
            <a:off x="7709160" y="2722138"/>
            <a:ext cx="1653308" cy="1104973"/>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Federal museums </a:t>
            </a:r>
          </a:p>
          <a:p>
            <a:pPr algn="ctr"/>
            <a:r>
              <a:rPr lang="en-US" sz="1100" dirty="0">
                <a:solidFill>
                  <a:schemeClr val="tx1"/>
                </a:solidFill>
              </a:rPr>
              <a:t>(e.g. DND museums)</a:t>
            </a:r>
          </a:p>
        </p:txBody>
      </p:sp>
      <p:sp>
        <p:nvSpPr>
          <p:cNvPr id="9" name="Rounded Rectangle 8"/>
          <p:cNvSpPr/>
          <p:nvPr/>
        </p:nvSpPr>
        <p:spPr>
          <a:xfrm>
            <a:off x="5766417" y="2693930"/>
            <a:ext cx="1653308" cy="1113704"/>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Provincial museums</a:t>
            </a:r>
          </a:p>
        </p:txBody>
      </p:sp>
      <p:sp>
        <p:nvSpPr>
          <p:cNvPr id="10" name="Rounded Rectangle 9"/>
          <p:cNvSpPr/>
          <p:nvPr/>
        </p:nvSpPr>
        <p:spPr>
          <a:xfrm>
            <a:off x="6647412" y="3942571"/>
            <a:ext cx="1653308" cy="914400"/>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University museums</a:t>
            </a:r>
          </a:p>
        </p:txBody>
      </p:sp>
      <p:sp>
        <p:nvSpPr>
          <p:cNvPr id="11" name="Rounded Rectangle 10"/>
          <p:cNvSpPr/>
          <p:nvPr/>
        </p:nvSpPr>
        <p:spPr>
          <a:xfrm>
            <a:off x="8535814" y="3984391"/>
            <a:ext cx="1653308" cy="914400"/>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Other non-profit museums</a:t>
            </a:r>
          </a:p>
        </p:txBody>
      </p:sp>
      <p:sp>
        <p:nvSpPr>
          <p:cNvPr id="12" name="Rounded Rectangle 11"/>
          <p:cNvSpPr/>
          <p:nvPr/>
        </p:nvSpPr>
        <p:spPr>
          <a:xfrm>
            <a:off x="9531480" y="2722137"/>
            <a:ext cx="1653308" cy="1104973"/>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Municipal museums</a:t>
            </a:r>
          </a:p>
        </p:txBody>
      </p:sp>
      <p:sp>
        <p:nvSpPr>
          <p:cNvPr id="13" name="Rounded Rectangle 12"/>
          <p:cNvSpPr/>
          <p:nvPr/>
        </p:nvSpPr>
        <p:spPr>
          <a:xfrm>
            <a:off x="6004560" y="4898791"/>
            <a:ext cx="4906377" cy="799930"/>
          </a:xfrm>
          <a:prstGeom prst="round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4" name="Rounded Rectangle 13"/>
          <p:cNvSpPr/>
          <p:nvPr/>
        </p:nvSpPr>
        <p:spPr>
          <a:xfrm>
            <a:off x="1281063" y="4067948"/>
            <a:ext cx="2835564" cy="12558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There are currently 6 National Museums, 3 affiliate museums and one proposed new National Museum, the RCMP Heritage Centre</a:t>
            </a:r>
          </a:p>
        </p:txBody>
      </p:sp>
    </p:spTree>
    <p:extLst>
      <p:ext uri="{BB962C8B-B14F-4D97-AF65-F5344CB8AC3E}">
        <p14:creationId xmlns:p14="http://schemas.microsoft.com/office/powerpoint/2010/main" val="395180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4890-EB82-4FD0-80B0-654AFE104920}"/>
              </a:ext>
            </a:extLst>
          </p:cNvPr>
          <p:cNvSpPr>
            <a:spLocks noGrp="1"/>
          </p:cNvSpPr>
          <p:nvPr>
            <p:ph type="title"/>
          </p:nvPr>
        </p:nvSpPr>
        <p:spPr>
          <a:xfrm>
            <a:off x="838200" y="365125"/>
            <a:ext cx="10515600" cy="640715"/>
          </a:xfrm>
        </p:spPr>
        <p:txBody>
          <a:bodyPr>
            <a:normAutofit/>
          </a:bodyPr>
          <a:lstStyle/>
          <a:p>
            <a:r>
              <a:rPr lang="fr-CA" sz="2800" dirty="0"/>
              <a:t>PCH &amp; Portfolio heritage programs and activities</a:t>
            </a:r>
            <a:endParaRPr lang="en-CA" sz="2800" dirty="0"/>
          </a:p>
        </p:txBody>
      </p:sp>
      <p:sp>
        <p:nvSpPr>
          <p:cNvPr id="4" name="Rectangle 3">
            <a:extLst>
              <a:ext uri="{FF2B5EF4-FFF2-40B4-BE49-F238E27FC236}">
                <a16:creationId xmlns:a16="http://schemas.microsoft.com/office/drawing/2014/main" id="{AA5535C2-CCBD-442B-85A1-2B2788889319}"/>
              </a:ext>
            </a:extLst>
          </p:cNvPr>
          <p:cNvSpPr/>
          <p:nvPr/>
        </p:nvSpPr>
        <p:spPr>
          <a:xfrm>
            <a:off x="901516" y="987625"/>
            <a:ext cx="2651760" cy="4419601"/>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5" name="TextBox 4">
            <a:extLst>
              <a:ext uri="{FF2B5EF4-FFF2-40B4-BE49-F238E27FC236}">
                <a16:creationId xmlns:a16="http://schemas.microsoft.com/office/drawing/2014/main" id="{D646F185-4AAA-45E9-AE89-B01A2AB5EB06}"/>
              </a:ext>
            </a:extLst>
          </p:cNvPr>
          <p:cNvSpPr txBox="1"/>
          <p:nvPr/>
        </p:nvSpPr>
        <p:spPr>
          <a:xfrm>
            <a:off x="997840" y="1036776"/>
            <a:ext cx="2582117" cy="2123658"/>
          </a:xfrm>
          <a:prstGeom prst="rect">
            <a:avLst/>
          </a:prstGeom>
          <a:noFill/>
        </p:spPr>
        <p:txBody>
          <a:bodyPr wrap="square" rtlCol="0">
            <a:spAutoFit/>
          </a:bodyPr>
          <a:lstStyle/>
          <a:p>
            <a:pPr defTabSz="457200">
              <a:defRPr/>
            </a:pPr>
            <a:r>
              <a:rPr lang="en-US" sz="1600" dirty="0">
                <a:solidFill>
                  <a:schemeClr val="bg2"/>
                </a:solidFill>
                <a:latin typeface="Segoe UI Semibold" panose="020B0702040204020203" pitchFamily="34" charset="0"/>
                <a:cs typeface="Segoe UI Semibold" panose="020B0702040204020203" pitchFamily="34" charset="0"/>
              </a:rPr>
              <a:t>Enhanced Tax Incentive for certified cultural property</a:t>
            </a:r>
          </a:p>
          <a:p>
            <a:pPr defTabSz="457200">
              <a:defRPr/>
            </a:pPr>
            <a:r>
              <a:rPr lang="en-US" sz="1400" dirty="0">
                <a:solidFill>
                  <a:schemeClr val="bg2"/>
                </a:solidFill>
                <a:latin typeface="Segoe UI" panose="020B0502040204020203" pitchFamily="34" charset="0"/>
                <a:cs typeface="Segoe UI" panose="020B0502040204020203" pitchFamily="34" charset="0"/>
              </a:rPr>
              <a:t> ($30 million/year in foregone tax revenue)</a:t>
            </a:r>
          </a:p>
          <a:p>
            <a:pPr marL="171450" indent="-171450" defTabSz="457200">
              <a:buFont typeface="Arial" panose="020B0604020202020204" pitchFamily="34" charset="0"/>
              <a:buChar char="•"/>
              <a:defRPr/>
            </a:pPr>
            <a:r>
              <a:rPr lang="en-US" sz="1400" dirty="0">
                <a:solidFill>
                  <a:schemeClr val="bg2"/>
                </a:solidFill>
                <a:latin typeface="Segoe UI" panose="020B0502040204020203" pitchFamily="34" charset="0"/>
                <a:cs typeface="Segoe UI" panose="020B0502040204020203" pitchFamily="34" charset="0"/>
              </a:rPr>
              <a:t>Under the </a:t>
            </a:r>
            <a:r>
              <a:rPr lang="en-US" sz="1400" i="1" dirty="0">
                <a:solidFill>
                  <a:schemeClr val="bg2"/>
                </a:solidFill>
                <a:latin typeface="Segoe UI" panose="020B0502040204020203" pitchFamily="34" charset="0"/>
                <a:cs typeface="Segoe UI" panose="020B0502040204020203" pitchFamily="34" charset="0"/>
              </a:rPr>
              <a:t>Cultural Import and Export Act</a:t>
            </a:r>
          </a:p>
          <a:p>
            <a:pPr marL="171450" indent="-171450" defTabSz="457200">
              <a:buFont typeface="Arial" panose="020B0604020202020204" pitchFamily="34" charset="0"/>
              <a:buChar char="•"/>
              <a:defRPr/>
            </a:pPr>
            <a:r>
              <a:rPr lang="en-US" sz="1400" dirty="0">
                <a:solidFill>
                  <a:schemeClr val="bg2"/>
                </a:solidFill>
                <a:latin typeface="Segoe UI" panose="020B0502040204020203" pitchFamily="34" charset="0"/>
                <a:cs typeface="Segoe UI" panose="020B0502040204020203" pitchFamily="34" charset="0"/>
              </a:rPr>
              <a:t>Designated museums, art museums, archives only </a:t>
            </a:r>
            <a:endParaRPr lang="en-US" sz="1000" dirty="0">
              <a:solidFill>
                <a:schemeClr val="bg2"/>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E4D36FCF-D324-4284-991A-AA3EB8022890}"/>
              </a:ext>
            </a:extLst>
          </p:cNvPr>
          <p:cNvSpPr/>
          <p:nvPr/>
        </p:nvSpPr>
        <p:spPr>
          <a:xfrm>
            <a:off x="901516" y="5530392"/>
            <a:ext cx="2651760" cy="885564"/>
          </a:xfrm>
          <a:prstGeom prst="rect">
            <a:avLst/>
          </a:prstGeom>
          <a:solidFill>
            <a:schemeClr val="accent6">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7" name="TextBox 6">
            <a:extLst>
              <a:ext uri="{FF2B5EF4-FFF2-40B4-BE49-F238E27FC236}">
                <a16:creationId xmlns:a16="http://schemas.microsoft.com/office/drawing/2014/main" id="{5A4C2F39-27DD-4BF8-B1AD-2BA2E83EA226}"/>
              </a:ext>
            </a:extLst>
          </p:cNvPr>
          <p:cNvSpPr txBox="1"/>
          <p:nvPr/>
        </p:nvSpPr>
        <p:spPr>
          <a:xfrm>
            <a:off x="901517" y="5597359"/>
            <a:ext cx="2651760" cy="738664"/>
          </a:xfrm>
          <a:prstGeom prst="rect">
            <a:avLst/>
          </a:prstGeom>
          <a:noFill/>
        </p:spPr>
        <p:txBody>
          <a:bodyPr wrap="square" rtlCol="0">
            <a:spAutoFit/>
          </a:bodyPr>
          <a:lstStyle/>
          <a:p>
            <a:pPr defTabSz="457200">
              <a:defRPr/>
            </a:pPr>
            <a:r>
              <a:rPr lang="en-US" sz="1100" dirty="0">
                <a:solidFill>
                  <a:prstClr val="white"/>
                </a:solidFill>
                <a:latin typeface="Segoe UI Semibold" panose="020B0702040204020203" pitchFamily="34" charset="0"/>
                <a:cs typeface="Segoe UI Semibold" panose="020B0702040204020203" pitchFamily="34" charset="0"/>
              </a:rPr>
              <a:t>Canadian Conservation Institute</a:t>
            </a:r>
          </a:p>
          <a:p>
            <a:pPr defTabSz="457200">
              <a:defRPr/>
            </a:pPr>
            <a:r>
              <a:rPr lang="en-US" sz="1000" i="1" dirty="0">
                <a:solidFill>
                  <a:prstClr val="white"/>
                </a:solidFill>
                <a:latin typeface="Segoe UI" panose="020B0502040204020203" pitchFamily="34" charset="0"/>
                <a:cs typeface="Segoe UI" panose="020B0502040204020203" pitchFamily="34" charset="0"/>
              </a:rPr>
              <a:t>Promote the proper care &amp; preservation of Canada’s heritage &amp; advance the practice, science and technology of conservation</a:t>
            </a:r>
            <a:endParaRPr lang="en-US" sz="1050" i="1" dirty="0">
              <a:solidFill>
                <a:prstClr val="white"/>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3F3C1C15-094F-480B-B9D6-BD52379E6C7E}"/>
              </a:ext>
            </a:extLst>
          </p:cNvPr>
          <p:cNvSpPr/>
          <p:nvPr/>
        </p:nvSpPr>
        <p:spPr>
          <a:xfrm>
            <a:off x="3755741" y="987625"/>
            <a:ext cx="2651760" cy="2917360"/>
          </a:xfrm>
          <a:prstGeom prst="rect">
            <a:avLst/>
          </a:prstGeom>
          <a:solidFill>
            <a:schemeClr val="accent5">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9" name="TextBox 8">
            <a:extLst>
              <a:ext uri="{FF2B5EF4-FFF2-40B4-BE49-F238E27FC236}">
                <a16:creationId xmlns:a16="http://schemas.microsoft.com/office/drawing/2014/main" id="{4E7C7EC0-16B4-47D1-B3D7-F2AB9A079657}"/>
              </a:ext>
            </a:extLst>
          </p:cNvPr>
          <p:cNvSpPr txBox="1"/>
          <p:nvPr/>
        </p:nvSpPr>
        <p:spPr>
          <a:xfrm>
            <a:off x="3864901" y="1012787"/>
            <a:ext cx="2514869" cy="1231106"/>
          </a:xfrm>
          <a:prstGeom prst="rect">
            <a:avLst/>
          </a:prstGeom>
          <a:noFill/>
          <a:ln>
            <a:noFill/>
          </a:ln>
        </p:spPr>
        <p:txBody>
          <a:bodyPr wrap="square" rtlCol="0">
            <a:spAutoFit/>
          </a:bodyPr>
          <a:lstStyle/>
          <a:p>
            <a:pPr defTabSz="457200">
              <a:defRPr/>
            </a:pPr>
            <a:r>
              <a:rPr lang="en-US" sz="1600" dirty="0">
                <a:solidFill>
                  <a:sysClr val="windowText" lastClr="000000"/>
                </a:solidFill>
                <a:latin typeface="Segoe UI Semibold" panose="020B0702040204020203" pitchFamily="34" charset="0"/>
                <a:cs typeface="Segoe UI Semibold" panose="020B0702040204020203" pitchFamily="34" charset="0"/>
              </a:rPr>
              <a:t>Canada Cultural</a:t>
            </a:r>
          </a:p>
          <a:p>
            <a:pPr defTabSz="457200">
              <a:defRPr/>
            </a:pPr>
            <a:r>
              <a:rPr lang="en-US" sz="1600" dirty="0">
                <a:solidFill>
                  <a:sysClr val="windowText" lastClr="000000"/>
                </a:solidFill>
                <a:latin typeface="Segoe UI Semibold" panose="020B0702040204020203" pitchFamily="34" charset="0"/>
                <a:cs typeface="Segoe UI Semibold" panose="020B0702040204020203" pitchFamily="34" charset="0"/>
              </a:rPr>
              <a:t>Spaces Fund</a:t>
            </a:r>
          </a:p>
          <a:p>
            <a:pPr defTabSz="457200">
              <a:defRPr/>
            </a:pPr>
            <a:r>
              <a:rPr lang="en-US" sz="1400" dirty="0">
                <a:solidFill>
                  <a:sysClr val="windowText" lastClr="000000"/>
                </a:solidFill>
                <a:latin typeface="Segoe UI" panose="020B0502040204020203" pitchFamily="34" charset="0"/>
                <a:cs typeface="Segoe UI" panose="020B0502040204020203" pitchFamily="34" charset="0"/>
              </a:rPr>
              <a:t>Total budget $54.2 million</a:t>
            </a:r>
          </a:p>
          <a:p>
            <a:pPr defTabSz="457200">
              <a:defRPr/>
            </a:pPr>
            <a:r>
              <a:rPr lang="en-US" sz="1400">
                <a:solidFill>
                  <a:sysClr val="windowText" lastClr="000000"/>
                </a:solidFill>
                <a:latin typeface="Segoe UI" panose="020B0502040204020203" pitchFamily="34" charset="0"/>
                <a:cs typeface="Segoe UI" panose="020B0502040204020203" pitchFamily="34" charset="0"/>
              </a:rPr>
              <a:t>Average $25.3 </a:t>
            </a:r>
            <a:r>
              <a:rPr lang="en-US" sz="1400" dirty="0">
                <a:solidFill>
                  <a:sysClr val="windowText" lastClr="000000"/>
                </a:solidFill>
                <a:latin typeface="Segoe UI" panose="020B0502040204020203" pitchFamily="34" charset="0"/>
                <a:cs typeface="Segoe UI" panose="020B0502040204020203" pitchFamily="34" charset="0"/>
              </a:rPr>
              <a:t>million to museums</a:t>
            </a:r>
          </a:p>
        </p:txBody>
      </p:sp>
      <p:sp>
        <p:nvSpPr>
          <p:cNvPr id="11" name="Rectangle 10">
            <a:extLst>
              <a:ext uri="{FF2B5EF4-FFF2-40B4-BE49-F238E27FC236}">
                <a16:creationId xmlns:a16="http://schemas.microsoft.com/office/drawing/2014/main" id="{5D428461-AC95-45B8-9CB5-E3BA3C31ED17}"/>
              </a:ext>
            </a:extLst>
          </p:cNvPr>
          <p:cNvSpPr/>
          <p:nvPr/>
        </p:nvSpPr>
        <p:spPr>
          <a:xfrm>
            <a:off x="3757523" y="4012176"/>
            <a:ext cx="1288573" cy="1371907"/>
          </a:xfrm>
          <a:prstGeom prst="rect">
            <a:avLst/>
          </a:prstGeom>
          <a:solidFill>
            <a:schemeClr val="accent5">
              <a:lumMod val="40000"/>
              <a:lumOff val="6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12" name="Rectangle 11">
            <a:extLst>
              <a:ext uri="{FF2B5EF4-FFF2-40B4-BE49-F238E27FC236}">
                <a16:creationId xmlns:a16="http://schemas.microsoft.com/office/drawing/2014/main" id="{165EC4C7-33D0-4791-8E62-310B5414741F}"/>
              </a:ext>
            </a:extLst>
          </p:cNvPr>
          <p:cNvSpPr/>
          <p:nvPr/>
        </p:nvSpPr>
        <p:spPr>
          <a:xfrm>
            <a:off x="5209730" y="4018159"/>
            <a:ext cx="1219454" cy="1371907"/>
          </a:xfrm>
          <a:prstGeom prst="rect">
            <a:avLst/>
          </a:prstGeom>
          <a:solidFill>
            <a:schemeClr val="accent5">
              <a:lumMod val="40000"/>
              <a:lumOff val="6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13" name="Rectangle 12">
            <a:extLst>
              <a:ext uri="{FF2B5EF4-FFF2-40B4-BE49-F238E27FC236}">
                <a16:creationId xmlns:a16="http://schemas.microsoft.com/office/drawing/2014/main" id="{F39801AA-B441-4C7F-B0BB-45674F7E2DE8}"/>
              </a:ext>
            </a:extLst>
          </p:cNvPr>
          <p:cNvSpPr/>
          <p:nvPr/>
        </p:nvSpPr>
        <p:spPr>
          <a:xfrm>
            <a:off x="3740968" y="5528285"/>
            <a:ext cx="2651760" cy="889777"/>
          </a:xfrm>
          <a:prstGeom prst="rect">
            <a:avLst/>
          </a:prstGeom>
          <a:solidFill>
            <a:schemeClr val="accent6">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14" name="TextBox 13">
            <a:extLst>
              <a:ext uri="{FF2B5EF4-FFF2-40B4-BE49-F238E27FC236}">
                <a16:creationId xmlns:a16="http://schemas.microsoft.com/office/drawing/2014/main" id="{AAD50F82-5A53-43CE-A14A-FCEB88F8D618}"/>
              </a:ext>
            </a:extLst>
          </p:cNvPr>
          <p:cNvSpPr txBox="1"/>
          <p:nvPr/>
        </p:nvSpPr>
        <p:spPr>
          <a:xfrm>
            <a:off x="3818440" y="4042667"/>
            <a:ext cx="1192931" cy="1169551"/>
          </a:xfrm>
          <a:prstGeom prst="rect">
            <a:avLst/>
          </a:prstGeom>
          <a:noFill/>
        </p:spPr>
        <p:txBody>
          <a:bodyPr wrap="square" rtlCol="0">
            <a:spAutoFit/>
          </a:bodyPr>
          <a:lstStyle/>
          <a:p>
            <a:pPr defTabSz="457200">
              <a:defRPr/>
            </a:pPr>
            <a:r>
              <a:rPr lang="en-US" sz="1400" dirty="0">
                <a:latin typeface="Segoe UI Semibold" panose="020B0702040204020203" pitchFamily="34" charset="0"/>
                <a:cs typeface="Segoe UI Semibold" panose="020B0702040204020203" pitchFamily="34" charset="0"/>
              </a:rPr>
              <a:t>Young Canada Works – Heritage</a:t>
            </a:r>
          </a:p>
          <a:p>
            <a:pPr defTabSz="457200">
              <a:defRPr/>
            </a:pPr>
            <a:r>
              <a:rPr lang="en-US" sz="1400" dirty="0">
                <a:latin typeface="Segoe UI" panose="020B0502040204020203" pitchFamily="34" charset="0"/>
                <a:cs typeface="Segoe UI" panose="020B0502040204020203" pitchFamily="34" charset="0"/>
              </a:rPr>
              <a:t>$7.9 million</a:t>
            </a:r>
          </a:p>
        </p:txBody>
      </p:sp>
      <p:sp>
        <p:nvSpPr>
          <p:cNvPr id="15" name="TextBox 14">
            <a:extLst>
              <a:ext uri="{FF2B5EF4-FFF2-40B4-BE49-F238E27FC236}">
                <a16:creationId xmlns:a16="http://schemas.microsoft.com/office/drawing/2014/main" id="{01EEC567-EE4C-487E-B373-3D359AD2BD69}"/>
              </a:ext>
            </a:extLst>
          </p:cNvPr>
          <p:cNvSpPr txBox="1"/>
          <p:nvPr/>
        </p:nvSpPr>
        <p:spPr>
          <a:xfrm>
            <a:off x="5263464" y="4029367"/>
            <a:ext cx="1111985" cy="954107"/>
          </a:xfrm>
          <a:prstGeom prst="rect">
            <a:avLst/>
          </a:prstGeom>
          <a:noFill/>
        </p:spPr>
        <p:txBody>
          <a:bodyPr wrap="square" rtlCol="0">
            <a:spAutoFit/>
          </a:bodyPr>
          <a:lstStyle/>
          <a:p>
            <a:pPr defTabSz="457200">
              <a:defRPr/>
            </a:pPr>
            <a:r>
              <a:rPr lang="en-US" sz="1400" dirty="0">
                <a:latin typeface="Segoe UI Semibold" panose="020B0702040204020203" pitchFamily="34" charset="0"/>
                <a:cs typeface="Segoe UI Semibold" panose="020B0702040204020203" pitchFamily="34" charset="0"/>
              </a:rPr>
              <a:t>Museums Assistance Program</a:t>
            </a:r>
          </a:p>
          <a:p>
            <a:pPr defTabSz="457200">
              <a:defRPr/>
            </a:pPr>
            <a:r>
              <a:rPr lang="en-US" sz="1400" dirty="0">
                <a:latin typeface="Segoe UI" panose="020B0502040204020203" pitchFamily="34" charset="0"/>
                <a:cs typeface="Segoe UI" panose="020B0502040204020203" pitchFamily="34" charset="0"/>
              </a:rPr>
              <a:t>$6.7 million</a:t>
            </a:r>
          </a:p>
        </p:txBody>
      </p:sp>
      <p:sp>
        <p:nvSpPr>
          <p:cNvPr id="16" name="TextBox 15">
            <a:extLst>
              <a:ext uri="{FF2B5EF4-FFF2-40B4-BE49-F238E27FC236}">
                <a16:creationId xmlns:a16="http://schemas.microsoft.com/office/drawing/2014/main" id="{D7A48831-560B-4626-A695-4FE89EB8C4B5}"/>
              </a:ext>
            </a:extLst>
          </p:cNvPr>
          <p:cNvSpPr txBox="1"/>
          <p:nvPr/>
        </p:nvSpPr>
        <p:spPr>
          <a:xfrm>
            <a:off x="3705474" y="5585681"/>
            <a:ext cx="2651761" cy="892552"/>
          </a:xfrm>
          <a:prstGeom prst="rect">
            <a:avLst/>
          </a:prstGeom>
          <a:noFill/>
        </p:spPr>
        <p:txBody>
          <a:bodyPr wrap="square" rtlCol="0">
            <a:spAutoFit/>
          </a:bodyPr>
          <a:lstStyle/>
          <a:p>
            <a:pPr defTabSz="457200">
              <a:defRPr/>
            </a:pPr>
            <a:r>
              <a:rPr lang="en-US" sz="1100" dirty="0">
                <a:solidFill>
                  <a:prstClr val="white"/>
                </a:solidFill>
                <a:latin typeface="Segoe UI Semibold" panose="020B0702040204020203" pitchFamily="34" charset="0"/>
                <a:cs typeface="Segoe UI Semibold" panose="020B0702040204020203" pitchFamily="34" charset="0"/>
              </a:rPr>
              <a:t>Canadian Heritage Information Network</a:t>
            </a:r>
          </a:p>
          <a:p>
            <a:pPr defTabSz="457200">
              <a:defRPr/>
            </a:pPr>
            <a:r>
              <a:rPr lang="en-US" sz="1000" i="1" dirty="0">
                <a:solidFill>
                  <a:prstClr val="white"/>
                </a:solidFill>
                <a:latin typeface="Segoe UI" panose="020B0502040204020203" pitchFamily="34" charset="0"/>
                <a:cs typeface="Segoe UI" panose="020B0502040204020203" pitchFamily="34" charset="0"/>
              </a:rPr>
              <a:t>Assists museums in documenting, managing &amp; sharing information about their collections</a:t>
            </a:r>
          </a:p>
        </p:txBody>
      </p:sp>
      <p:sp>
        <p:nvSpPr>
          <p:cNvPr id="17" name="Rectangle 16">
            <a:extLst>
              <a:ext uri="{FF2B5EF4-FFF2-40B4-BE49-F238E27FC236}">
                <a16:creationId xmlns:a16="http://schemas.microsoft.com/office/drawing/2014/main" id="{EEBF7868-27C0-4718-9557-D7321C17F667}"/>
              </a:ext>
            </a:extLst>
          </p:cNvPr>
          <p:cNvSpPr/>
          <p:nvPr/>
        </p:nvSpPr>
        <p:spPr>
          <a:xfrm>
            <a:off x="6609966" y="1026848"/>
            <a:ext cx="2651760" cy="706435"/>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18" name="Rectangle 17">
            <a:extLst>
              <a:ext uri="{FF2B5EF4-FFF2-40B4-BE49-F238E27FC236}">
                <a16:creationId xmlns:a16="http://schemas.microsoft.com/office/drawing/2014/main" id="{5882966A-60E3-486B-9983-2353D9914044}"/>
              </a:ext>
            </a:extLst>
          </p:cNvPr>
          <p:cNvSpPr/>
          <p:nvPr/>
        </p:nvSpPr>
        <p:spPr>
          <a:xfrm>
            <a:off x="6611411" y="1826253"/>
            <a:ext cx="2651760" cy="583810"/>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20" name="Rectangle 19">
            <a:extLst>
              <a:ext uri="{FF2B5EF4-FFF2-40B4-BE49-F238E27FC236}">
                <a16:creationId xmlns:a16="http://schemas.microsoft.com/office/drawing/2014/main" id="{A9D1EF55-A3BD-4B36-8005-730C60E2C460}"/>
              </a:ext>
            </a:extLst>
          </p:cNvPr>
          <p:cNvSpPr/>
          <p:nvPr/>
        </p:nvSpPr>
        <p:spPr>
          <a:xfrm>
            <a:off x="6609966" y="2516451"/>
            <a:ext cx="2667256" cy="593158"/>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200" dirty="0">
              <a:solidFill>
                <a:schemeClr val="tx1"/>
              </a:solidFill>
              <a:latin typeface="Segoe UI Semibold" panose="020B0702040204020203" pitchFamily="34" charset="0"/>
              <a:cs typeface="Segoe UI Semibold" panose="020B0702040204020203" pitchFamily="34" charset="0"/>
            </a:endParaRPr>
          </a:p>
        </p:txBody>
      </p:sp>
      <p:sp>
        <p:nvSpPr>
          <p:cNvPr id="21" name="TextBox 20">
            <a:extLst>
              <a:ext uri="{FF2B5EF4-FFF2-40B4-BE49-F238E27FC236}">
                <a16:creationId xmlns:a16="http://schemas.microsoft.com/office/drawing/2014/main" id="{660E506F-E14B-4273-B35C-68839DCA9046}"/>
              </a:ext>
            </a:extLst>
          </p:cNvPr>
          <p:cNvSpPr txBox="1"/>
          <p:nvPr/>
        </p:nvSpPr>
        <p:spPr>
          <a:xfrm>
            <a:off x="6675102" y="2509294"/>
            <a:ext cx="2487659" cy="646331"/>
          </a:xfrm>
          <a:prstGeom prst="rect">
            <a:avLst/>
          </a:prstGeom>
          <a:noFill/>
        </p:spPr>
        <p:txBody>
          <a:bodyPr wrap="square" rtlCol="0">
            <a:spAutoFit/>
          </a:bodyPr>
          <a:lstStyle/>
          <a:p>
            <a:pPr defTabSz="457200">
              <a:defRPr/>
            </a:pPr>
            <a:r>
              <a:rPr lang="en-US" sz="1200" dirty="0">
                <a:solidFill>
                  <a:prstClr val="black"/>
                </a:solidFill>
                <a:latin typeface="Segoe UI Semibold" panose="020B0702040204020203" pitchFamily="34" charset="0"/>
                <a:cs typeface="Segoe UI Semibold" panose="020B0702040204020203" pitchFamily="34" charset="0"/>
              </a:rPr>
              <a:t>Canada Travelling Exhibition Indemnification Program</a:t>
            </a:r>
          </a:p>
          <a:p>
            <a:pPr defTabSz="457200">
              <a:defRPr/>
            </a:pPr>
            <a:r>
              <a:rPr lang="en-US" sz="1200" dirty="0">
                <a:solidFill>
                  <a:prstClr val="black"/>
                </a:solidFill>
                <a:latin typeface="Segoe UI Semibold" panose="020B0702040204020203" pitchFamily="34" charset="0"/>
                <a:cs typeface="Segoe UI Semibold" panose="020B0702040204020203" pitchFamily="34" charset="0"/>
              </a:rPr>
              <a:t>(</a:t>
            </a:r>
            <a:r>
              <a:rPr lang="en-US" sz="1200" dirty="0">
                <a:solidFill>
                  <a:prstClr val="black"/>
                </a:solidFill>
                <a:latin typeface="Segoe UI" panose="020B0502040204020203" pitchFamily="34" charset="0"/>
                <a:cs typeface="Segoe UI" panose="020B0502040204020203" pitchFamily="34" charset="0"/>
              </a:rPr>
              <a:t>$0.9 million in insurance savings)</a:t>
            </a:r>
          </a:p>
        </p:txBody>
      </p:sp>
      <p:sp>
        <p:nvSpPr>
          <p:cNvPr id="22" name="TextBox 21">
            <a:extLst>
              <a:ext uri="{FF2B5EF4-FFF2-40B4-BE49-F238E27FC236}">
                <a16:creationId xmlns:a16="http://schemas.microsoft.com/office/drawing/2014/main" id="{1F6F4D48-46D3-4A1C-BCAE-08A9067AEEFA}"/>
              </a:ext>
            </a:extLst>
          </p:cNvPr>
          <p:cNvSpPr txBox="1"/>
          <p:nvPr/>
        </p:nvSpPr>
        <p:spPr>
          <a:xfrm>
            <a:off x="6703100" y="1876583"/>
            <a:ext cx="2651760" cy="461665"/>
          </a:xfrm>
          <a:prstGeom prst="rect">
            <a:avLst/>
          </a:prstGeom>
          <a:noFill/>
        </p:spPr>
        <p:txBody>
          <a:bodyPr wrap="square" rtlCol="0">
            <a:spAutoFit/>
          </a:bodyPr>
          <a:lstStyle/>
          <a:p>
            <a:pPr defTabSz="457200">
              <a:defRPr/>
            </a:pPr>
            <a:r>
              <a:rPr lang="en-US" sz="1200" dirty="0">
                <a:solidFill>
                  <a:prstClr val="black"/>
                </a:solidFill>
                <a:latin typeface="Segoe UI Semibold" panose="020B0702040204020203" pitchFamily="34" charset="0"/>
                <a:cs typeface="Segoe UI Semibold" panose="020B0702040204020203" pitchFamily="34" charset="0"/>
              </a:rPr>
              <a:t>Movable Cultural Property</a:t>
            </a:r>
          </a:p>
          <a:p>
            <a:pPr defTabSz="457200">
              <a:defRPr/>
            </a:pPr>
            <a:r>
              <a:rPr lang="en-US" sz="1200" dirty="0">
                <a:solidFill>
                  <a:prstClr val="black"/>
                </a:solidFill>
                <a:latin typeface="Segoe UI" panose="020B0502040204020203" pitchFamily="34" charset="0"/>
                <a:cs typeface="Segoe UI" panose="020B0502040204020203" pitchFamily="34" charset="0"/>
              </a:rPr>
              <a:t>$1.2 million</a:t>
            </a:r>
          </a:p>
        </p:txBody>
      </p:sp>
      <p:sp>
        <p:nvSpPr>
          <p:cNvPr id="23" name="TextBox 22">
            <a:extLst>
              <a:ext uri="{FF2B5EF4-FFF2-40B4-BE49-F238E27FC236}">
                <a16:creationId xmlns:a16="http://schemas.microsoft.com/office/drawing/2014/main" id="{5C60C107-498A-404F-9820-C8C5CE71B282}"/>
              </a:ext>
            </a:extLst>
          </p:cNvPr>
          <p:cNvSpPr txBox="1"/>
          <p:nvPr/>
        </p:nvSpPr>
        <p:spPr>
          <a:xfrm>
            <a:off x="6625462" y="1036776"/>
            <a:ext cx="2651760" cy="646331"/>
          </a:xfrm>
          <a:prstGeom prst="rect">
            <a:avLst/>
          </a:prstGeom>
          <a:noFill/>
        </p:spPr>
        <p:txBody>
          <a:bodyPr wrap="square" rtlCol="0">
            <a:spAutoFit/>
          </a:bodyPr>
          <a:lstStyle/>
          <a:p>
            <a:pPr defTabSz="457200">
              <a:defRPr/>
            </a:pPr>
            <a:r>
              <a:rPr lang="en-US" sz="1200" dirty="0">
                <a:solidFill>
                  <a:prstClr val="black"/>
                </a:solidFill>
                <a:latin typeface="Segoe UI Semibold" panose="020B0702040204020203" pitchFamily="34" charset="0"/>
                <a:cs typeface="Segoe UI Semibold" panose="020B0702040204020203" pitchFamily="34" charset="0"/>
              </a:rPr>
              <a:t>Canada Cultural Investment Fund</a:t>
            </a:r>
          </a:p>
          <a:p>
            <a:pPr defTabSz="457200">
              <a:defRPr/>
            </a:pPr>
            <a:r>
              <a:rPr lang="en-US" sz="1200" dirty="0">
                <a:solidFill>
                  <a:prstClr val="black"/>
                </a:solidFill>
                <a:latin typeface="Segoe UI" panose="020B0502040204020203" pitchFamily="34" charset="0"/>
                <a:cs typeface="Segoe UI" panose="020B0502040204020203" pitchFamily="34" charset="0"/>
              </a:rPr>
              <a:t> Total budget $21.9 million; approx. $4.3 million to museums</a:t>
            </a:r>
          </a:p>
        </p:txBody>
      </p:sp>
      <p:sp>
        <p:nvSpPr>
          <p:cNvPr id="24" name="Rectangle 23">
            <a:extLst>
              <a:ext uri="{FF2B5EF4-FFF2-40B4-BE49-F238E27FC236}">
                <a16:creationId xmlns:a16="http://schemas.microsoft.com/office/drawing/2014/main" id="{114E2D4B-140A-4A19-9EFB-29A6D767A95E}"/>
              </a:ext>
            </a:extLst>
          </p:cNvPr>
          <p:cNvSpPr/>
          <p:nvPr/>
        </p:nvSpPr>
        <p:spPr>
          <a:xfrm>
            <a:off x="6609966" y="3201642"/>
            <a:ext cx="2651760" cy="1894352"/>
          </a:xfrm>
          <a:prstGeom prst="rect">
            <a:avLst/>
          </a:prstGeom>
          <a:solidFill>
            <a:schemeClr val="accent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25" name="TextBox 24">
            <a:extLst>
              <a:ext uri="{FF2B5EF4-FFF2-40B4-BE49-F238E27FC236}">
                <a16:creationId xmlns:a16="http://schemas.microsoft.com/office/drawing/2014/main" id="{14E4992E-7A2D-4A8E-8B5E-3ED3D7D66F49}"/>
              </a:ext>
            </a:extLst>
          </p:cNvPr>
          <p:cNvSpPr txBox="1"/>
          <p:nvPr/>
        </p:nvSpPr>
        <p:spPr>
          <a:xfrm>
            <a:off x="6702550" y="3218585"/>
            <a:ext cx="2522495" cy="1292662"/>
          </a:xfrm>
          <a:prstGeom prst="rect">
            <a:avLst/>
          </a:prstGeom>
          <a:noFill/>
          <a:ln>
            <a:noFill/>
          </a:ln>
        </p:spPr>
        <p:txBody>
          <a:bodyPr wrap="square" rtlCol="0">
            <a:spAutoFit/>
          </a:bodyPr>
          <a:lstStyle/>
          <a:p>
            <a:pPr defTabSz="457200">
              <a:defRPr/>
            </a:pPr>
            <a:r>
              <a:rPr lang="en-US" sz="1600" dirty="0">
                <a:solidFill>
                  <a:prstClr val="white"/>
                </a:solidFill>
                <a:latin typeface="Segoe UI Semibold" panose="020B0702040204020203" pitchFamily="34" charset="0"/>
                <a:cs typeface="Segoe UI Semibold" panose="020B0702040204020203" pitchFamily="34" charset="0"/>
              </a:rPr>
              <a:t>Canada Council for</a:t>
            </a:r>
          </a:p>
          <a:p>
            <a:pPr defTabSz="457200">
              <a:defRPr/>
            </a:pPr>
            <a:r>
              <a:rPr lang="en-US" sz="1600" dirty="0">
                <a:solidFill>
                  <a:prstClr val="white"/>
                </a:solidFill>
                <a:latin typeface="Segoe UI Semibold" panose="020B0702040204020203" pitchFamily="34" charset="0"/>
                <a:cs typeface="Segoe UI Semibold" panose="020B0702040204020203" pitchFamily="34" charset="0"/>
              </a:rPr>
              <a:t>the Arts</a:t>
            </a:r>
          </a:p>
          <a:p>
            <a:pPr defTabSz="457200">
              <a:defRPr/>
            </a:pPr>
            <a:r>
              <a:rPr lang="en-US" sz="1600" dirty="0">
                <a:solidFill>
                  <a:prstClr val="white"/>
                </a:solidFill>
                <a:latin typeface="Segoe UI" panose="020B0502040204020203" pitchFamily="34" charset="0"/>
                <a:cs typeface="Segoe UI" panose="020B0502040204020203" pitchFamily="34" charset="0"/>
              </a:rPr>
              <a:t>Approx. $20 million</a:t>
            </a:r>
          </a:p>
          <a:p>
            <a:pPr defTabSz="457200">
              <a:defRPr/>
            </a:pPr>
            <a:endParaRPr lang="en-US" sz="1600" dirty="0">
              <a:solidFill>
                <a:prstClr val="white"/>
              </a:solidFill>
              <a:latin typeface="Segoe UI" panose="020B0502040204020203" pitchFamily="34" charset="0"/>
              <a:cs typeface="Segoe UI" panose="020B0502040204020203" pitchFamily="34" charset="0"/>
            </a:endParaRPr>
          </a:p>
          <a:p>
            <a:pPr marL="285750" indent="-285750" defTabSz="457200">
              <a:buFont typeface="Arial" panose="020B0604020202020204" pitchFamily="34" charset="0"/>
              <a:buChar char="•"/>
              <a:defRPr/>
            </a:pPr>
            <a:r>
              <a:rPr lang="en-US" sz="1400" dirty="0">
                <a:solidFill>
                  <a:prstClr val="white"/>
                </a:solidFill>
                <a:latin typeface="Segoe UI" panose="020B0502040204020203" pitchFamily="34" charset="0"/>
                <a:cs typeface="Segoe UI" panose="020B0502040204020203" pitchFamily="34" charset="0"/>
              </a:rPr>
              <a:t>Art museums only</a:t>
            </a:r>
          </a:p>
        </p:txBody>
      </p:sp>
      <p:sp>
        <p:nvSpPr>
          <p:cNvPr id="26" name="Rectangle 25">
            <a:extLst>
              <a:ext uri="{FF2B5EF4-FFF2-40B4-BE49-F238E27FC236}">
                <a16:creationId xmlns:a16="http://schemas.microsoft.com/office/drawing/2014/main" id="{78E9C673-1765-4695-9540-B5BEB97D54CE}"/>
              </a:ext>
            </a:extLst>
          </p:cNvPr>
          <p:cNvSpPr/>
          <p:nvPr/>
        </p:nvSpPr>
        <p:spPr>
          <a:xfrm>
            <a:off x="6609489" y="5188027"/>
            <a:ext cx="2651760" cy="593157"/>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27" name="TextBox 26">
            <a:extLst>
              <a:ext uri="{FF2B5EF4-FFF2-40B4-BE49-F238E27FC236}">
                <a16:creationId xmlns:a16="http://schemas.microsoft.com/office/drawing/2014/main" id="{16618480-BDC6-4640-B85A-B5DAE1028973}"/>
              </a:ext>
            </a:extLst>
          </p:cNvPr>
          <p:cNvSpPr txBox="1"/>
          <p:nvPr/>
        </p:nvSpPr>
        <p:spPr>
          <a:xfrm>
            <a:off x="6593052" y="5212218"/>
            <a:ext cx="2651760" cy="461665"/>
          </a:xfrm>
          <a:prstGeom prst="rect">
            <a:avLst/>
          </a:prstGeom>
          <a:noFill/>
        </p:spPr>
        <p:txBody>
          <a:bodyPr wrap="square" rtlCol="0">
            <a:spAutoFit/>
          </a:bodyPr>
          <a:lstStyle/>
          <a:p>
            <a:pPr defTabSz="457200">
              <a:defRPr/>
            </a:pPr>
            <a:r>
              <a:rPr lang="en-US" sz="1200" dirty="0">
                <a:solidFill>
                  <a:schemeClr val="tx2"/>
                </a:solidFill>
                <a:latin typeface="Segoe UI Semibold" panose="020B0702040204020203" pitchFamily="34" charset="0"/>
                <a:cs typeface="Segoe UI Semibold" panose="020B0702040204020203" pitchFamily="34" charset="0"/>
              </a:rPr>
              <a:t>CMH – Digital Museums Canada</a:t>
            </a:r>
          </a:p>
          <a:p>
            <a:pPr defTabSz="457200">
              <a:defRPr/>
            </a:pPr>
            <a:r>
              <a:rPr lang="en-US" sz="1200" dirty="0">
                <a:solidFill>
                  <a:schemeClr val="tx2"/>
                </a:solidFill>
                <a:latin typeface="Segoe UI" panose="020B0502040204020203" pitchFamily="34" charset="0"/>
                <a:cs typeface="Segoe UI" panose="020B0502040204020203" pitchFamily="34" charset="0"/>
              </a:rPr>
              <a:t>$2.2 million</a:t>
            </a:r>
          </a:p>
        </p:txBody>
      </p:sp>
      <p:sp>
        <p:nvSpPr>
          <p:cNvPr id="28" name="Rectangle 27">
            <a:extLst>
              <a:ext uri="{FF2B5EF4-FFF2-40B4-BE49-F238E27FC236}">
                <a16:creationId xmlns:a16="http://schemas.microsoft.com/office/drawing/2014/main" id="{C0C9327A-9439-4C8B-940C-EFDB04CE2095}"/>
              </a:ext>
            </a:extLst>
          </p:cNvPr>
          <p:cNvSpPr/>
          <p:nvPr/>
        </p:nvSpPr>
        <p:spPr>
          <a:xfrm>
            <a:off x="6593052" y="5841247"/>
            <a:ext cx="2651760" cy="593157"/>
          </a:xfrm>
          <a:prstGeom prst="rect">
            <a:avLst/>
          </a:prstGeom>
          <a:solidFill>
            <a:schemeClr val="accent2">
              <a:lumMod val="40000"/>
              <a:lumOff val="6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entury Gothic"/>
            </a:endParaRPr>
          </a:p>
        </p:txBody>
      </p:sp>
      <p:sp>
        <p:nvSpPr>
          <p:cNvPr id="29" name="TextBox 28">
            <a:extLst>
              <a:ext uri="{FF2B5EF4-FFF2-40B4-BE49-F238E27FC236}">
                <a16:creationId xmlns:a16="http://schemas.microsoft.com/office/drawing/2014/main" id="{B556FBD0-4486-41CD-98E9-AB6D21B432E7}"/>
              </a:ext>
            </a:extLst>
          </p:cNvPr>
          <p:cNvSpPr txBox="1"/>
          <p:nvPr/>
        </p:nvSpPr>
        <p:spPr>
          <a:xfrm>
            <a:off x="6637917" y="5897408"/>
            <a:ext cx="2651760" cy="461665"/>
          </a:xfrm>
          <a:prstGeom prst="rect">
            <a:avLst/>
          </a:prstGeom>
          <a:noFill/>
        </p:spPr>
        <p:txBody>
          <a:bodyPr wrap="square" rtlCol="0">
            <a:spAutoFit/>
          </a:bodyPr>
          <a:lstStyle/>
          <a:p>
            <a:pPr defTabSz="457200">
              <a:defRPr/>
            </a:pPr>
            <a:r>
              <a:rPr lang="en-US" sz="1200" dirty="0">
                <a:solidFill>
                  <a:schemeClr val="tx2"/>
                </a:solidFill>
                <a:latin typeface="Segoe UI Semibold" panose="020B0702040204020203" pitchFamily="34" charset="0"/>
                <a:cs typeface="Segoe UI Semibold" panose="020B0702040204020203" pitchFamily="34" charset="0"/>
              </a:rPr>
              <a:t>LAC – Documentary Heritage Communities Program </a:t>
            </a:r>
            <a:r>
              <a:rPr lang="en-US" sz="1200" dirty="0">
                <a:solidFill>
                  <a:schemeClr val="tx2"/>
                </a:solidFill>
                <a:latin typeface="Segoe UI" panose="020B0502040204020203" pitchFamily="34" charset="0"/>
                <a:cs typeface="Segoe UI" panose="020B0502040204020203" pitchFamily="34" charset="0"/>
              </a:rPr>
              <a:t>$1.5 million</a:t>
            </a:r>
          </a:p>
        </p:txBody>
      </p:sp>
      <p:sp>
        <p:nvSpPr>
          <p:cNvPr id="3" name="TextBox 2">
            <a:extLst>
              <a:ext uri="{FF2B5EF4-FFF2-40B4-BE49-F238E27FC236}">
                <a16:creationId xmlns:a16="http://schemas.microsoft.com/office/drawing/2014/main" id="{3414CCD6-5B49-4543-A5AB-B022F1370E82}"/>
              </a:ext>
            </a:extLst>
          </p:cNvPr>
          <p:cNvSpPr txBox="1"/>
          <p:nvPr/>
        </p:nvSpPr>
        <p:spPr>
          <a:xfrm>
            <a:off x="9425117" y="1026848"/>
            <a:ext cx="2052508" cy="4524315"/>
          </a:xfrm>
          <a:prstGeom prst="rect">
            <a:avLst/>
          </a:prstGeom>
          <a:noFill/>
        </p:spPr>
        <p:txBody>
          <a:bodyPr wrap="square" rtlCol="0">
            <a:spAutoFit/>
          </a:bodyPr>
          <a:lstStyle/>
          <a:p>
            <a:pPr marL="285750" indent="-285750">
              <a:buFont typeface="Arial" panose="020B0604020202020204" pitchFamily="34" charset="0"/>
              <a:buChar char="•"/>
            </a:pPr>
            <a:r>
              <a:rPr lang="fr-CA" dirty="0"/>
              <a:t>A range of programs, </a:t>
            </a:r>
            <a:r>
              <a:rPr lang="fr-CA" dirty="0" err="1"/>
              <a:t>incentives</a:t>
            </a:r>
            <a:r>
              <a:rPr lang="fr-CA" dirty="0"/>
              <a:t> and services are </a:t>
            </a:r>
            <a:r>
              <a:rPr lang="fr-CA" dirty="0" err="1"/>
              <a:t>offered</a:t>
            </a:r>
            <a:r>
              <a:rPr lang="fr-CA" dirty="0"/>
              <a:t> to </a:t>
            </a:r>
            <a:r>
              <a:rPr lang="fr-CA" dirty="0" err="1"/>
              <a:t>museums</a:t>
            </a:r>
            <a:r>
              <a:rPr lang="fr-CA" dirty="0"/>
              <a:t>. </a:t>
            </a:r>
          </a:p>
          <a:p>
            <a:pPr marL="285750" indent="-285750">
              <a:buFont typeface="Arial" panose="020B0604020202020204" pitchFamily="34" charset="0"/>
              <a:buChar char="•"/>
            </a:pPr>
            <a:r>
              <a:rPr lang="fr-CA" dirty="0" err="1"/>
              <a:t>Each</a:t>
            </a:r>
            <a:r>
              <a:rPr lang="fr-CA" dirty="0"/>
              <a:t> has </a:t>
            </a:r>
            <a:r>
              <a:rPr lang="fr-CA" dirty="0" err="1"/>
              <a:t>is</a:t>
            </a:r>
            <a:r>
              <a:rPr lang="fr-CA" dirty="0"/>
              <a:t> </a:t>
            </a:r>
            <a:r>
              <a:rPr lang="fr-CA" dirty="0" err="1"/>
              <a:t>own</a:t>
            </a:r>
            <a:r>
              <a:rPr lang="fr-CA" dirty="0"/>
              <a:t> </a:t>
            </a:r>
            <a:r>
              <a:rPr lang="fr-CA" dirty="0" err="1"/>
              <a:t>eligibility</a:t>
            </a:r>
            <a:r>
              <a:rPr lang="fr-CA" dirty="0"/>
              <a:t> </a:t>
            </a:r>
            <a:r>
              <a:rPr lang="fr-CA" dirty="0" err="1"/>
              <a:t>criteria</a:t>
            </a:r>
            <a:r>
              <a:rPr lang="fr-CA" dirty="0"/>
              <a:t>. Not all </a:t>
            </a:r>
            <a:r>
              <a:rPr lang="fr-CA" dirty="0" err="1"/>
              <a:t>museums</a:t>
            </a:r>
            <a:r>
              <a:rPr lang="fr-CA" dirty="0"/>
              <a:t> are </a:t>
            </a:r>
            <a:r>
              <a:rPr lang="fr-CA" dirty="0" err="1"/>
              <a:t>eligible</a:t>
            </a:r>
            <a:r>
              <a:rPr lang="fr-CA" dirty="0"/>
              <a:t> for all programs.</a:t>
            </a:r>
          </a:p>
          <a:p>
            <a:pPr marL="285750" indent="-285750">
              <a:buFont typeface="Arial" panose="020B0604020202020204" pitchFamily="34" charset="0"/>
              <a:buChar char="•"/>
            </a:pPr>
            <a:r>
              <a:rPr lang="fr-CA" dirty="0" err="1"/>
              <a:t>Several</a:t>
            </a:r>
            <a:r>
              <a:rPr lang="fr-CA" dirty="0"/>
              <a:t> programs </a:t>
            </a:r>
            <a:r>
              <a:rPr lang="fr-CA" dirty="0" err="1"/>
              <a:t>were</a:t>
            </a:r>
            <a:r>
              <a:rPr lang="fr-CA" dirty="0"/>
              <a:t> </a:t>
            </a:r>
            <a:r>
              <a:rPr lang="fr-CA" dirty="0" err="1"/>
              <a:t>introduced</a:t>
            </a:r>
            <a:r>
              <a:rPr lang="fr-CA" dirty="0"/>
              <a:t> </a:t>
            </a:r>
            <a:r>
              <a:rPr lang="fr-CA" dirty="0" err="1"/>
              <a:t>after</a:t>
            </a:r>
            <a:r>
              <a:rPr lang="fr-CA" dirty="0"/>
              <a:t> the 1990 </a:t>
            </a:r>
            <a:r>
              <a:rPr lang="fr-CA" dirty="0" err="1"/>
              <a:t>policy</a:t>
            </a:r>
            <a:r>
              <a:rPr lang="fr-CA" dirty="0"/>
              <a:t>.</a:t>
            </a:r>
            <a:endParaRPr lang="en-CA" dirty="0"/>
          </a:p>
        </p:txBody>
      </p:sp>
    </p:spTree>
    <p:extLst>
      <p:ext uri="{BB962C8B-B14F-4D97-AF65-F5344CB8AC3E}">
        <p14:creationId xmlns:p14="http://schemas.microsoft.com/office/powerpoint/2010/main" val="232609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CFC6-B7A3-40A1-ACF7-5D6C7F753E6F}"/>
              </a:ext>
            </a:extLst>
          </p:cNvPr>
          <p:cNvSpPr>
            <a:spLocks noGrp="1"/>
          </p:cNvSpPr>
          <p:nvPr>
            <p:ph type="title"/>
          </p:nvPr>
        </p:nvSpPr>
        <p:spPr/>
        <p:txBody>
          <a:bodyPr/>
          <a:lstStyle/>
          <a:p>
            <a:r>
              <a:rPr lang="fr-CA" dirty="0" err="1"/>
              <a:t>Role</a:t>
            </a:r>
            <a:r>
              <a:rPr lang="fr-CA" dirty="0"/>
              <a:t> of Canadian Heritage - Policy</a:t>
            </a:r>
            <a:endParaRPr lang="en-CA" dirty="0"/>
          </a:p>
        </p:txBody>
      </p:sp>
      <p:graphicFrame>
        <p:nvGraphicFramePr>
          <p:cNvPr id="19" name="Content Placeholder 18">
            <a:extLst>
              <a:ext uri="{FF2B5EF4-FFF2-40B4-BE49-F238E27FC236}">
                <a16:creationId xmlns:a16="http://schemas.microsoft.com/office/drawing/2014/main" id="{BD5AA1C7-BDD4-4AD3-AD58-B4DAAE256EC8}"/>
              </a:ext>
            </a:extLst>
          </p:cNvPr>
          <p:cNvGraphicFramePr>
            <a:graphicFrameLocks noGrp="1"/>
          </p:cNvGraphicFramePr>
          <p:nvPr>
            <p:ph idx="1"/>
            <p:extLst>
              <p:ext uri="{D42A27DB-BD31-4B8C-83A1-F6EECF244321}">
                <p14:modId xmlns:p14="http://schemas.microsoft.com/office/powerpoint/2010/main" val="1846067690"/>
              </p:ext>
            </p:extLst>
          </p:nvPr>
        </p:nvGraphicFramePr>
        <p:xfrm>
          <a:off x="838200" y="2237173"/>
          <a:ext cx="10515600" cy="418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D4266738-2FAC-4CA6-94D9-AD52120BB01A}"/>
              </a:ext>
            </a:extLst>
          </p:cNvPr>
          <p:cNvSpPr txBox="1"/>
          <p:nvPr/>
        </p:nvSpPr>
        <p:spPr>
          <a:xfrm>
            <a:off x="838200" y="1571348"/>
            <a:ext cx="10515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D7D1DD"/>
                </a:solidFill>
                <a:effectLst/>
                <a:uLnTx/>
                <a:uFillTx/>
                <a:latin typeface="Calibri"/>
                <a:ea typeface="+mn-ea"/>
                <a:cs typeface="+mn-cs"/>
              </a:rPr>
              <a:t>Canada last articulated a Museum Policy in 1990.</a:t>
            </a:r>
          </a:p>
        </p:txBody>
      </p:sp>
      <p:sp>
        <p:nvSpPr>
          <p:cNvPr id="20" name="Rectangle: Rounded Corners 19">
            <a:extLst>
              <a:ext uri="{FF2B5EF4-FFF2-40B4-BE49-F238E27FC236}">
                <a16:creationId xmlns:a16="http://schemas.microsoft.com/office/drawing/2014/main" id="{56DC83DA-EC2C-4834-A774-7F41F1FB146A}"/>
              </a:ext>
            </a:extLst>
          </p:cNvPr>
          <p:cNvSpPr/>
          <p:nvPr/>
        </p:nvSpPr>
        <p:spPr>
          <a:xfrm>
            <a:off x="8939813" y="3309159"/>
            <a:ext cx="3133818" cy="11785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D7D1DD"/>
                </a:solidFill>
                <a:effectLst/>
                <a:uLnTx/>
                <a:uFillTx/>
                <a:latin typeface="Calibri"/>
                <a:ea typeface="+mn-ea"/>
                <a:cs typeface="+mn-cs"/>
              </a:rPr>
              <a:t>Preservation and access remain core museum functions. </a:t>
            </a:r>
          </a:p>
        </p:txBody>
      </p:sp>
    </p:spTree>
    <p:extLst>
      <p:ext uri="{BB962C8B-B14F-4D97-AF65-F5344CB8AC3E}">
        <p14:creationId xmlns:p14="http://schemas.microsoft.com/office/powerpoint/2010/main" val="163825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209B-F392-4548-8E30-FDDCE1EA0868}"/>
              </a:ext>
            </a:extLst>
          </p:cNvPr>
          <p:cNvSpPr>
            <a:spLocks noGrp="1"/>
          </p:cNvSpPr>
          <p:nvPr>
            <p:ph type="title"/>
          </p:nvPr>
        </p:nvSpPr>
        <p:spPr>
          <a:xfrm>
            <a:off x="838200" y="1061162"/>
            <a:ext cx="10914276" cy="460563"/>
          </a:xfrm>
        </p:spPr>
        <p:txBody>
          <a:bodyPr>
            <a:noAutofit/>
          </a:bodyPr>
          <a:lstStyle/>
          <a:p>
            <a:r>
              <a:rPr lang="fr-CA" dirty="0" err="1"/>
              <a:t>Role</a:t>
            </a:r>
            <a:r>
              <a:rPr lang="fr-CA" dirty="0"/>
              <a:t> of Canadian Heritage - Policy</a:t>
            </a:r>
            <a:endParaRPr lang="en-US" b="1" dirty="0">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E2FE36BC-1F6E-4C48-941C-F5E3B9AC094E}"/>
              </a:ext>
            </a:extLst>
          </p:cNvPr>
          <p:cNvSpPr/>
          <p:nvPr/>
        </p:nvSpPr>
        <p:spPr>
          <a:xfrm>
            <a:off x="838197" y="2851187"/>
            <a:ext cx="5029200" cy="3556000"/>
          </a:xfrm>
          <a:prstGeom prst="rect">
            <a:avLst/>
          </a:prstGeom>
          <a:solidFill>
            <a:schemeClr val="accent6">
              <a:lumMod val="20000"/>
              <a:lumOff val="80000"/>
            </a:schemeClr>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Content Placeholder 2">
            <a:extLst>
              <a:ext uri="{FF2B5EF4-FFF2-40B4-BE49-F238E27FC236}">
                <a16:creationId xmlns:a16="http://schemas.microsoft.com/office/drawing/2014/main" id="{D257AE72-4613-4662-9A4A-24D304A5A69F}"/>
              </a:ext>
            </a:extLst>
          </p:cNvPr>
          <p:cNvSpPr>
            <a:spLocks noGrp="1"/>
          </p:cNvSpPr>
          <p:nvPr>
            <p:ph idx="1"/>
          </p:nvPr>
        </p:nvSpPr>
        <p:spPr>
          <a:xfrm>
            <a:off x="961028" y="3012070"/>
            <a:ext cx="4716440" cy="2725904"/>
          </a:xfrm>
        </p:spPr>
        <p:txBody>
          <a:bodyPr>
            <a:noAutofit/>
          </a:bodyPr>
          <a:lstStyle/>
          <a:p>
            <a:pPr marL="0" indent="0">
              <a:lnSpc>
                <a:spcPct val="100000"/>
              </a:lnSpc>
              <a:buNone/>
            </a:pPr>
            <a:r>
              <a:rPr lang="en-US" sz="1800" b="1" dirty="0">
                <a:cs typeface="Segoe UI" panose="020B0502040204020203" pitchFamily="34" charset="0"/>
              </a:rPr>
              <a:t>What the policy does:</a:t>
            </a:r>
          </a:p>
          <a:p>
            <a:pPr marL="0" indent="0">
              <a:lnSpc>
                <a:spcPct val="100000"/>
              </a:lnSpc>
              <a:buNone/>
            </a:pPr>
            <a:endParaRPr lang="en-US" sz="600" dirty="0">
              <a:cs typeface="Segoe UI" panose="020B0502040204020203" pitchFamily="34" charset="0"/>
            </a:endParaRPr>
          </a:p>
          <a:p>
            <a:pPr>
              <a:lnSpc>
                <a:spcPct val="100000"/>
              </a:lnSpc>
            </a:pPr>
            <a:r>
              <a:rPr lang="en-US" sz="1600" dirty="0">
                <a:cs typeface="Segoe UI" panose="020B0502040204020203" pitchFamily="34" charset="0"/>
              </a:rPr>
              <a:t>Frames current departmental Heritage Group programs and services, including MAP, the Canadian Conservation Institute and others.</a:t>
            </a:r>
          </a:p>
          <a:p>
            <a:pPr>
              <a:lnSpc>
                <a:spcPct val="100000"/>
              </a:lnSpc>
            </a:pPr>
            <a:r>
              <a:rPr lang="en-US" sz="1600" dirty="0">
                <a:cs typeface="Segoe UI" panose="020B0502040204020203" pitchFamily="34" charset="0"/>
              </a:rPr>
              <a:t>The Museums Assistance Program is still considered the flagship program of the policy.</a:t>
            </a:r>
          </a:p>
          <a:p>
            <a:pPr>
              <a:lnSpc>
                <a:spcPct val="100000"/>
              </a:lnSpc>
            </a:pPr>
            <a:r>
              <a:rPr lang="en-US" sz="1600" dirty="0">
                <a:cs typeface="Segoe UI" panose="020B0502040204020203" pitchFamily="34" charset="0"/>
              </a:rPr>
              <a:t>Complements provincial and local government funding programs.</a:t>
            </a:r>
          </a:p>
          <a:p>
            <a:pPr>
              <a:lnSpc>
                <a:spcPct val="100000"/>
              </a:lnSpc>
            </a:pPr>
            <a:endParaRPr lang="en-US" sz="1600"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B581DE7A-1610-43C9-A733-3569B8B6540C}"/>
              </a:ext>
            </a:extLst>
          </p:cNvPr>
          <p:cNvSpPr/>
          <p:nvPr/>
        </p:nvSpPr>
        <p:spPr>
          <a:xfrm>
            <a:off x="6324603" y="2851187"/>
            <a:ext cx="5029200" cy="3556000"/>
          </a:xfrm>
          <a:prstGeom prst="rect">
            <a:avLst/>
          </a:prstGeom>
          <a:solidFill>
            <a:schemeClr val="accent2">
              <a:lumMod val="20000"/>
              <a:lumOff val="80000"/>
            </a:schemeClr>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Content Placeholder 2">
            <a:extLst>
              <a:ext uri="{FF2B5EF4-FFF2-40B4-BE49-F238E27FC236}">
                <a16:creationId xmlns:a16="http://schemas.microsoft.com/office/drawing/2014/main" id="{44027F03-3153-49C0-9606-EE276DA077CF}"/>
              </a:ext>
            </a:extLst>
          </p:cNvPr>
          <p:cNvSpPr txBox="1">
            <a:spLocks/>
          </p:cNvSpPr>
          <p:nvPr/>
        </p:nvSpPr>
        <p:spPr>
          <a:xfrm>
            <a:off x="6480051" y="3012070"/>
            <a:ext cx="4718304" cy="31430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cs typeface="Segoe UI" panose="020B0502040204020203" pitchFamily="34" charset="0"/>
              </a:rPr>
              <a:t>What the policy doesn’t do:</a:t>
            </a:r>
          </a:p>
          <a:p>
            <a:pPr marL="0" indent="0">
              <a:lnSpc>
                <a:spcPct val="100000"/>
              </a:lnSpc>
              <a:buNone/>
            </a:pPr>
            <a:endParaRPr lang="en-US" sz="600" dirty="0">
              <a:cs typeface="Segoe UI" panose="020B0502040204020203" pitchFamily="34" charset="0"/>
            </a:endParaRPr>
          </a:p>
          <a:p>
            <a:pPr>
              <a:lnSpc>
                <a:spcPct val="100000"/>
              </a:lnSpc>
            </a:pPr>
            <a:r>
              <a:rPr lang="en-US" sz="1600" dirty="0">
                <a:cs typeface="Segoe UI" panose="020B0502040204020203" pitchFamily="34" charset="0"/>
              </a:rPr>
              <a:t>Does not govern Canada’s national museums, nor does it guide the creation of new national museums (this is done via the </a:t>
            </a:r>
            <a:r>
              <a:rPr lang="en-US" sz="1600" i="1" dirty="0">
                <a:cs typeface="Segoe UI" panose="020B0502040204020203" pitchFamily="34" charset="0"/>
              </a:rPr>
              <a:t>Museums Act</a:t>
            </a:r>
            <a:r>
              <a:rPr lang="en-US" sz="1600" dirty="0">
                <a:cs typeface="Segoe UI" panose="020B0502040204020203" pitchFamily="34" charset="0"/>
              </a:rPr>
              <a:t>).</a:t>
            </a:r>
          </a:p>
          <a:p>
            <a:pPr>
              <a:lnSpc>
                <a:spcPct val="100000"/>
              </a:lnSpc>
            </a:pPr>
            <a:r>
              <a:rPr lang="en-US" sz="1600" dirty="0">
                <a:cs typeface="Segoe UI" panose="020B0502040204020203" pitchFamily="34" charset="0"/>
              </a:rPr>
              <a:t>Does not direct portfolio agencies, and other federal programs targeted to heritage institutions.</a:t>
            </a:r>
          </a:p>
          <a:p>
            <a:pPr>
              <a:lnSpc>
                <a:spcPct val="100000"/>
              </a:lnSpc>
            </a:pPr>
            <a:r>
              <a:rPr lang="en-US" sz="1600" dirty="0">
                <a:cs typeface="Segoe UI" panose="020B0502040204020203" pitchFamily="34" charset="0"/>
              </a:rPr>
              <a:t>Does </a:t>
            </a:r>
            <a:r>
              <a:rPr lang="en-US" sz="1600">
                <a:cs typeface="Segoe UI" panose="020B0502040204020203" pitchFamily="34" charset="0"/>
              </a:rPr>
              <a:t>not cover programs </a:t>
            </a:r>
            <a:r>
              <a:rPr lang="en-US" sz="1600" dirty="0">
                <a:cs typeface="Segoe UI" panose="020B0502040204020203" pitchFamily="34" charset="0"/>
              </a:rPr>
              <a:t>created outside of current museum policy, such as the Canada Cultural Spaces Fund or the Digital Museums Canada. </a:t>
            </a:r>
          </a:p>
        </p:txBody>
      </p:sp>
      <p:sp>
        <p:nvSpPr>
          <p:cNvPr id="10" name="Content Placeholder 2">
            <a:extLst>
              <a:ext uri="{FF2B5EF4-FFF2-40B4-BE49-F238E27FC236}">
                <a16:creationId xmlns:a16="http://schemas.microsoft.com/office/drawing/2014/main" id="{9FAEB44A-8833-42BA-81E0-D8B56FC48D1F}"/>
              </a:ext>
            </a:extLst>
          </p:cNvPr>
          <p:cNvSpPr txBox="1">
            <a:spLocks/>
          </p:cNvSpPr>
          <p:nvPr/>
        </p:nvSpPr>
        <p:spPr>
          <a:xfrm>
            <a:off x="838197" y="1682608"/>
            <a:ext cx="10515600" cy="9412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cs typeface="Segoe UI" panose="020B0502040204020203" pitchFamily="34" charset="0"/>
              </a:rPr>
              <a:t>Canada’s 1990 museum policy informs the government’s program response to the heritage sector. The policy may inform the legislative, financial and administrative arrangements made by the Government of Canada to support museums and can help inform the decisions taken by each individual museum to establish its own place in the community. </a:t>
            </a:r>
          </a:p>
          <a:p>
            <a:pPr marL="0" indent="0">
              <a:lnSpc>
                <a:spcPct val="100000"/>
              </a:lnSpc>
              <a:buNone/>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5441721"/>
      </p:ext>
    </p:extLst>
  </p:cSld>
  <p:clrMapOvr>
    <a:masterClrMapping/>
  </p:clrMapOvr>
</p:sld>
</file>

<file path=ppt/theme/theme1.xml><?xml version="1.0" encoding="utf-8"?>
<a:theme xmlns:a="http://schemas.openxmlformats.org/drawingml/2006/main" name="1_Office Theme">
  <a:themeElements>
    <a:clrScheme name="Accessible">
      <a:dk1>
        <a:srgbClr val="443160"/>
      </a:dk1>
      <a:lt1>
        <a:srgbClr val="D7D1DD"/>
      </a:lt1>
      <a:dk2>
        <a:srgbClr val="000000"/>
      </a:dk2>
      <a:lt2>
        <a:srgbClr val="FFFFFF"/>
      </a:lt2>
      <a:accent1>
        <a:srgbClr val="2573A2"/>
      </a:accent1>
      <a:accent2>
        <a:srgbClr val="9A2568"/>
      </a:accent2>
      <a:accent3>
        <a:srgbClr val="667E40"/>
      </a:accent3>
      <a:accent4>
        <a:srgbClr val="A95D2F"/>
      </a:accent4>
      <a:accent5>
        <a:srgbClr val="683879"/>
      </a:accent5>
      <a:accent6>
        <a:srgbClr val="243655"/>
      </a:accent6>
      <a:hlink>
        <a:srgbClr val="09557A"/>
      </a:hlink>
      <a:folHlink>
        <a:srgbClr val="7E2A80"/>
      </a:folHlink>
    </a:clrScheme>
    <a:fontScheme name="PC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Powerpoint - EN - July 2021 -2" id="{A1495515-0B09-415A-B485-F092BF7300C2}" vid="{8249D6A0-2277-4E20-8555-70712915DB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5e8a742-fa05-418e-b8b9-c6864d19f053">PCHID-1107406698-8795</_dlc_DocId>
    <_dlc_DocIdUrl xmlns="95e8a742-fa05-418e-b8b9-c6864d19f053">
      <Url>https://135gc.sharepoint.com/sites/ext/csm-dmo/comms/SC/_layouts/15/DocIdRedir.aspx?ID=PCHID-1107406698-8795</Url>
      <Description>PCHID-1107406698-8795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6B9F7F3E2A3404FBD1178382B75DFBE" ma:contentTypeVersion="13" ma:contentTypeDescription="Create a new document." ma:contentTypeScope="" ma:versionID="0bab0ff8b83f929bb108bdca1891c35f">
  <xsd:schema xmlns:xsd="http://www.w3.org/2001/XMLSchema" xmlns:xs="http://www.w3.org/2001/XMLSchema" xmlns:p="http://schemas.microsoft.com/office/2006/metadata/properties" xmlns:ns2="95e8a742-fa05-418e-b8b9-c6864d19f053" xmlns:ns3="34bf0e9a-c673-4eda-aa96-ba04f5f593fd" xmlns:ns4="42ae72fd-30e5-4fcf-aeb2-52e99517ddd8" targetNamespace="http://schemas.microsoft.com/office/2006/metadata/properties" ma:root="true" ma:fieldsID="6a438d7350fa9d0f664d3076bb10472f" ns2:_="" ns3:_="" ns4:_="">
    <xsd:import namespace="95e8a742-fa05-418e-b8b9-c6864d19f053"/>
    <xsd:import namespace="34bf0e9a-c673-4eda-aa96-ba04f5f593fd"/>
    <xsd:import namespace="42ae72fd-30e5-4fcf-aeb2-52e99517ddd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8a742-fa05-418e-b8b9-c6864d19f0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4bf0e9a-c673-4eda-aa96-ba04f5f593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ae72fd-30e5-4fcf-aeb2-52e99517ddd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DF4CE-0339-4F01-9845-F1A4E9E2DAF3}">
  <ds:schemaRefs>
    <ds:schemaRef ds:uri="http://purl.org/dc/terms/"/>
    <ds:schemaRef ds:uri="http://purl.org/dc/dcmitype/"/>
    <ds:schemaRef ds:uri="95e8a742-fa05-418e-b8b9-c6864d19f053"/>
    <ds:schemaRef ds:uri="http://purl.org/dc/elements/1.1/"/>
    <ds:schemaRef ds:uri="http://schemas.microsoft.com/office/2006/metadata/properties"/>
    <ds:schemaRef ds:uri="http://schemas.microsoft.com/office/2006/documentManagement/types"/>
    <ds:schemaRef ds:uri="http://schemas.microsoft.com/office/infopath/2007/PartnerControls"/>
    <ds:schemaRef ds:uri="34bf0e9a-c673-4eda-aa96-ba04f5f593fd"/>
    <ds:schemaRef ds:uri="http://schemas.openxmlformats.org/package/2006/metadata/core-properties"/>
    <ds:schemaRef ds:uri="42ae72fd-30e5-4fcf-aeb2-52e99517ddd8"/>
    <ds:schemaRef ds:uri="http://www.w3.org/XML/1998/namespace"/>
  </ds:schemaRefs>
</ds:datastoreItem>
</file>

<file path=customXml/itemProps2.xml><?xml version="1.0" encoding="utf-8"?>
<ds:datastoreItem xmlns:ds="http://schemas.openxmlformats.org/officeDocument/2006/customXml" ds:itemID="{D8C386B0-C3C8-40C3-A21D-B6174DE8C72B}">
  <ds:schemaRefs>
    <ds:schemaRef ds:uri="http://schemas.microsoft.com/sharepoint/v3/contenttype/forms"/>
  </ds:schemaRefs>
</ds:datastoreItem>
</file>

<file path=customXml/itemProps3.xml><?xml version="1.0" encoding="utf-8"?>
<ds:datastoreItem xmlns:ds="http://schemas.openxmlformats.org/officeDocument/2006/customXml" ds:itemID="{ECD1DBBC-5C0B-44F0-A39A-88A407EA5FAF}">
  <ds:schemaRefs>
    <ds:schemaRef ds:uri="http://schemas.microsoft.com/sharepoint/events"/>
  </ds:schemaRefs>
</ds:datastoreItem>
</file>

<file path=customXml/itemProps4.xml><?xml version="1.0" encoding="utf-8"?>
<ds:datastoreItem xmlns:ds="http://schemas.openxmlformats.org/officeDocument/2006/customXml" ds:itemID="{EFB1359D-EABB-4C1A-AA2F-52211E321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8a742-fa05-418e-b8b9-c6864d19f053"/>
    <ds:schemaRef ds:uri="34bf0e9a-c673-4eda-aa96-ba04f5f593fd"/>
    <ds:schemaRef ds:uri="42ae72fd-30e5-4fcf-aeb2-52e99517d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6111</TotalTime>
  <Words>1505</Words>
  <Application>Microsoft Office PowerPoint</Application>
  <PresentationFormat>Widescreen</PresentationFormat>
  <Paragraphs>167</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Segoe UI</vt:lpstr>
      <vt:lpstr>Segoe UI Semibold</vt:lpstr>
      <vt:lpstr>1_Office Theme</vt:lpstr>
      <vt:lpstr>Renewing Canada’s Museum Policy</vt:lpstr>
      <vt:lpstr>What are museums?</vt:lpstr>
      <vt:lpstr>Museum sector in Canada</vt:lpstr>
      <vt:lpstr>Museum sector in Canada</vt:lpstr>
      <vt:lpstr>Museum sector in Canada during Covid</vt:lpstr>
      <vt:lpstr>The Museum Landscape</vt:lpstr>
      <vt:lpstr>PCH &amp; Portfolio heritage programs and activities</vt:lpstr>
      <vt:lpstr>Role of Canadian Heritage - Policy</vt:lpstr>
      <vt:lpstr>Role of Canadian Heritage - Policy</vt:lpstr>
      <vt:lpstr>Sector needs are unmet</vt:lpstr>
      <vt:lpstr>Renewing the Museum Policy</vt:lpstr>
      <vt:lpstr>Next Steps</vt:lpstr>
      <vt:lpstr>Annex A: COVID-19 funding</vt:lpstr>
    </vt:vector>
  </TitlesOfParts>
  <Company>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Mark Alexander</dc:creator>
  <cp:lastModifiedBy>Jennifer Mueller</cp:lastModifiedBy>
  <cp:revision>201</cp:revision>
  <dcterms:created xsi:type="dcterms:W3CDTF">2021-07-26T17:45:46Z</dcterms:created>
  <dcterms:modified xsi:type="dcterms:W3CDTF">2022-10-07T14:31:42Z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0x01010086B9F7F3E2A3404FBD1178382B75DFBE</vt:lpwstr>
  </property>
  <property fmtid="{D5CDD505-2E9C-101B-9397-08002B2CF9AE}" pid="3" name="_dlc_DocIdItemGuid">
    <vt:lpwstr>f9f55651-0108-466d-8d97-cd395dadfd67</vt:lpwstr>
  </property>
</Properties>
</file>